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2"/>
  </p:notesMasterIdLst>
  <p:handoutMasterIdLst>
    <p:handoutMasterId r:id="rId43"/>
  </p:handoutMasterIdLst>
  <p:sldIdLst>
    <p:sldId id="256" r:id="rId2"/>
    <p:sldId id="257" r:id="rId3"/>
    <p:sldId id="258" r:id="rId4"/>
    <p:sldId id="259" r:id="rId5"/>
    <p:sldId id="260" r:id="rId6"/>
    <p:sldId id="261" r:id="rId7"/>
    <p:sldId id="267" r:id="rId8"/>
    <p:sldId id="263" r:id="rId9"/>
    <p:sldId id="264" r:id="rId10"/>
    <p:sldId id="268" r:id="rId11"/>
    <p:sldId id="265" r:id="rId12"/>
    <p:sldId id="266" r:id="rId13"/>
    <p:sldId id="301"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99" r:id="rId34"/>
    <p:sldId id="291" r:id="rId35"/>
    <p:sldId id="292" r:id="rId36"/>
    <p:sldId id="293" r:id="rId37"/>
    <p:sldId id="294" r:id="rId38"/>
    <p:sldId id="295" r:id="rId39"/>
    <p:sldId id="300" r:id="rId40"/>
    <p:sldId id="296"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94" d="100"/>
          <a:sy n="94" d="100"/>
        </p:scale>
        <p:origin x="-1320" y="-14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handoutMaster" Target="handoutMasters/handoutMaster1.xml"/><Relationship Id="rId44" Type="http://schemas.openxmlformats.org/officeDocument/2006/relationships/printerSettings" Target="printerSettings/printerSettings1.bin"/><Relationship Id="rId4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smtClean="0"/>
              <a:t>WWW.MADANCA.COM</a:t>
            </a: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FD6856F-5051-344A-AB99-419793FCC715}" type="datetime1">
              <a:rPr lang="en-CA" smtClean="0"/>
              <a:t>2016-03-05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1B97F88-0A7F-7649-B7C4-E3DBB80AEBC0}" type="slidenum">
              <a:rPr lang="en-US" smtClean="0"/>
              <a:t>‹#›</a:t>
            </a:fld>
            <a:endParaRPr lang="en-US"/>
          </a:p>
        </p:txBody>
      </p:sp>
    </p:spTree>
    <p:extLst>
      <p:ext uri="{BB962C8B-B14F-4D97-AF65-F5344CB8AC3E}">
        <p14:creationId xmlns:p14="http://schemas.microsoft.com/office/powerpoint/2010/main" val="2773225698"/>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smtClean="0"/>
              <a:t>WWW.MADANCA.COM</a:t>
            </a: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9CE1AA2-EF0C-1E4A-A2DB-B1748E75BD93}" type="datetime1">
              <a:rPr lang="en-CA" smtClean="0"/>
              <a:t>2016-03-05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05310E-5E73-C745-A568-92E935130C7A}" type="slidenum">
              <a:rPr lang="en-US" smtClean="0"/>
              <a:t>‹#›</a:t>
            </a:fld>
            <a:endParaRPr lang="en-US"/>
          </a:p>
        </p:txBody>
      </p:sp>
    </p:spTree>
    <p:extLst>
      <p:ext uri="{BB962C8B-B14F-4D97-AF65-F5344CB8AC3E}">
        <p14:creationId xmlns:p14="http://schemas.microsoft.com/office/powerpoint/2010/main" val="3049486761"/>
      </p:ext>
    </p:extLst>
  </p:cSld>
  <p:clrMap bg1="lt1" tx1="dk1" bg2="lt2" tx2="dk2" accent1="accent1" accent2="accent2" accent3="accent3" accent4="accent4" accent5="accent5" accent6="accent6" hlink="hlink" folHlink="folHlink"/>
  <p:hf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05310E-5E73-C745-A568-92E935130C7A}" type="slidenum">
              <a:rPr lang="en-US" smtClean="0"/>
              <a:t>1</a:t>
            </a:fld>
            <a:endParaRPr lang="en-US"/>
          </a:p>
        </p:txBody>
      </p:sp>
      <p:sp>
        <p:nvSpPr>
          <p:cNvPr id="5" name="Header Placeholder 4"/>
          <p:cNvSpPr>
            <a:spLocks noGrp="1"/>
          </p:cNvSpPr>
          <p:nvPr>
            <p:ph type="hdr" sz="quarter" idx="11"/>
          </p:nvPr>
        </p:nvSpPr>
        <p:spPr/>
        <p:txBody>
          <a:bodyPr/>
          <a:lstStyle/>
          <a:p>
            <a:r>
              <a:rPr lang="en-US" smtClean="0"/>
              <a:t>WWW.MADANCA.COM</a:t>
            </a:r>
            <a:endParaRPr lang="en-US"/>
          </a:p>
        </p:txBody>
      </p:sp>
    </p:spTree>
    <p:extLst>
      <p:ext uri="{BB962C8B-B14F-4D97-AF65-F5344CB8AC3E}">
        <p14:creationId xmlns:p14="http://schemas.microsoft.com/office/powerpoint/2010/main" val="3718468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457199" y="1295400"/>
            <a:ext cx="8228013" cy="1927225"/>
          </a:xfrm>
        </p:spPr>
        <p:txBody>
          <a:bodyPr tIns="0" bIns="0" anchor="b" anchorCtr="0"/>
          <a:lstStyle>
            <a:lvl1pPr>
              <a:defRPr sz="6000">
                <a:solidFill>
                  <a:schemeClr val="bg1"/>
                </a:solidFill>
              </a:defRPr>
            </a:lvl1pPr>
          </a:lstStyle>
          <a:p>
            <a:r>
              <a:rPr lang="en-US" smtClean="0"/>
              <a:t>Click to edit Master title style</a:t>
            </a:r>
            <a:endParaRPr/>
          </a:p>
        </p:txBody>
      </p:sp>
      <p:sp>
        <p:nvSpPr>
          <p:cNvPr id="3" name="Subtitle 2"/>
          <p:cNvSpPr>
            <a:spLocks noGrp="1"/>
          </p:cNvSpPr>
          <p:nvPr>
            <p:ph type="subTitle" idx="1"/>
          </p:nvPr>
        </p:nvSpPr>
        <p:spPr>
          <a:xfrm>
            <a:off x="457199" y="3307976"/>
            <a:ext cx="8228013" cy="1066800"/>
          </a:xfrm>
        </p:spPr>
        <p:txBody>
          <a:bodyPr tIns="0" bIns="0"/>
          <a:lstStyle>
            <a:lvl1pPr marL="0" indent="0" algn="ctr">
              <a:spcBef>
                <a:spcPts val="300"/>
              </a:spcBef>
              <a:buNone/>
              <a:defRPr sz="180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6FC2CA6B-F55A-6A40-942C-B68D2915C725}" type="datetime1">
              <a:rPr lang="en-CA" smtClean="0"/>
              <a:t>2016-03-05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2F5E10-5301-4EE6-90D2-A6C4A3F62BED}" type="slidenum">
              <a:rPr lang="en-US" smtClean="0"/>
              <a:t>‹#›</a:t>
            </a:fld>
            <a:endParaRPr lang="en-US"/>
          </a:p>
        </p:txBody>
      </p:sp>
      <p:sp>
        <p:nvSpPr>
          <p:cNvPr id="8" name="TextBox 7"/>
          <p:cNvSpPr txBox="1"/>
          <p:nvPr/>
        </p:nvSpPr>
        <p:spPr>
          <a:xfrm>
            <a:off x="8292818" y="5804647"/>
            <a:ext cx="367088" cy="677108"/>
          </a:xfrm>
          <a:prstGeom prst="rect">
            <a:avLst/>
          </a:prstGeom>
          <a:noFill/>
        </p:spPr>
        <p:txBody>
          <a:bodyPr wrap="none" lIns="0" tIns="0" rIns="0" bIns="0" rtlCol="0">
            <a:spAutoFit/>
          </a:bodyPr>
          <a:lstStyle/>
          <a:p>
            <a:r>
              <a:rPr sz="4400">
                <a:solidFill>
                  <a:schemeClr val="accent1"/>
                </a:solidFill>
                <a:latin typeface="Wingdings" pitchFamily="2" charset="2"/>
              </a:rPr>
              <a:t>S</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7E21B952-F43E-D548-BE4B-CEFCA6B6A791}" type="datetime1">
              <a:rPr lang="en-CA" smtClean="0"/>
              <a:t>2016-03-05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2F5E10-5301-4EE6-90D2-A6C4A3F62BE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36694"/>
            <a:ext cx="6400800" cy="1362075"/>
          </a:xfrm>
        </p:spPr>
        <p:txBody>
          <a:bodyPr anchor="b" anchorCtr="0"/>
          <a:lstStyle>
            <a:lvl1pPr algn="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1676399" y="3609695"/>
            <a:ext cx="5181601" cy="1500187"/>
          </a:xfrm>
        </p:spPr>
        <p:txBody>
          <a:bodyPr anchor="t" anchorCtr="0"/>
          <a:lstStyle>
            <a:lvl1pPr marL="0" indent="0" algn="r">
              <a:spcBef>
                <a:spcPts val="300"/>
              </a:spcBef>
              <a:buNone/>
              <a:defRPr sz="1800"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254C8071-80AC-0A41-9E1B-A90DE1E6D4A1}" type="datetime1">
              <a:rPr lang="en-CA" smtClean="0"/>
              <a:t>2016-03-05</a:t>
            </a:fld>
            <a:endParaRPr lang="en-US"/>
          </a:p>
        </p:txBody>
      </p:sp>
      <p:sp>
        <p:nvSpPr>
          <p:cNvPr id="5" name="Footer Placeholder 4"/>
          <p:cNvSpPr>
            <a:spLocks noGrp="1"/>
          </p:cNvSpPr>
          <p:nvPr>
            <p:ph type="ftr" sz="quarter" idx="11"/>
          </p:nvPr>
        </p:nvSpPr>
        <p:spPr>
          <a:xfrm>
            <a:off x="7238999" y="6356350"/>
            <a:ext cx="1446213" cy="365125"/>
          </a:xfrm>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9F2F5E10-5301-4EE6-90D2-A6C4A3F62BED}" type="slidenum">
              <a:rPr lang="en-US" smtClean="0"/>
              <a:t>‹#›</a:t>
            </a:fld>
            <a:endParaRPr lang="en-US"/>
          </a:p>
        </p:txBody>
      </p:sp>
      <p:sp>
        <p:nvSpPr>
          <p:cNvPr id="8" name="TextBox 7"/>
          <p:cNvSpPr txBox="1"/>
          <p:nvPr/>
        </p:nvSpPr>
        <p:spPr>
          <a:xfrm>
            <a:off x="8292818" y="5804647"/>
            <a:ext cx="367088" cy="677108"/>
          </a:xfrm>
          <a:prstGeom prst="rect">
            <a:avLst/>
          </a:prstGeom>
          <a:noFill/>
        </p:spPr>
        <p:txBody>
          <a:bodyPr wrap="none" lIns="0" tIns="0" rIns="0" bIns="0" rtlCol="0">
            <a:spAutoFit/>
          </a:bodyPr>
          <a:lstStyle/>
          <a:p>
            <a:r>
              <a:rPr sz="4400">
                <a:solidFill>
                  <a:schemeClr val="accent1"/>
                </a:solidFill>
                <a:latin typeface="Wingdings" pitchFamily="2" charset="2"/>
              </a:rPr>
              <a:t>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40664" y="2784475"/>
            <a:ext cx="3767328" cy="3252788"/>
          </a:xfrm>
        </p:spPr>
        <p:txBody>
          <a:bodyPr/>
          <a:lstStyle>
            <a:lvl1pPr>
              <a:defRPr sz="1800"/>
            </a:lvl1pPr>
            <a:lvl2pPr>
              <a:defRPr sz="18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634753" y="2784475"/>
            <a:ext cx="3767328" cy="3252788"/>
          </a:xfrm>
        </p:spPr>
        <p:txBody>
          <a:bodyPr/>
          <a:lstStyle>
            <a:lvl1pPr>
              <a:defRPr sz="1800"/>
            </a:lvl1pPr>
            <a:lvl2pPr>
              <a:defRPr sz="1800"/>
            </a:lvl2pPr>
            <a:lvl3pPr>
              <a:defRPr sz="1800"/>
            </a:lvl3pPr>
            <a:lvl4pPr>
              <a:defRPr sz="1800"/>
            </a:lvl4pPr>
            <a:lvl5pPr>
              <a:defRPr sz="1800"/>
            </a:lvl5pPr>
            <a:lvl6pPr marL="1946275" indent="-227013">
              <a:tabLst/>
              <a:defRPr sz="1600"/>
            </a:lvl6pPr>
            <a:lvl7pPr marL="2173288" indent="-227013">
              <a:tabLst/>
              <a:defRPr sz="1600"/>
            </a:lvl7pPr>
            <a:lvl8pPr marL="2398713" indent="-227013">
              <a:tabLst/>
              <a:defRPr sz="1600"/>
            </a:lvl8pPr>
            <a:lvl9pPr marL="2625725" indent="-227013">
              <a:tabLst/>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51437D55-62C9-E94B-BE19-1EF773F70CC6}" type="datetime1">
              <a:rPr lang="en-CA" smtClean="0"/>
              <a:t>2016-03-05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F5E10-5301-4EE6-90D2-A6C4A3F62BE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40664" y="2232211"/>
            <a:ext cx="3767328" cy="762000"/>
          </a:xfrm>
        </p:spPr>
        <p:txBody>
          <a:bodyPr anchor="b">
            <a:noAutofit/>
          </a:bodyPr>
          <a:lstStyle>
            <a:lvl1pPr marL="0" indent="0" algn="ctr">
              <a:lnSpc>
                <a:spcPts val="2600"/>
              </a:lnSpc>
              <a:spcBef>
                <a:spcPts val="0"/>
              </a:spcBef>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40664" y="3160059"/>
            <a:ext cx="3767328" cy="2891491"/>
          </a:xfrm>
        </p:spPr>
        <p:txBody>
          <a:bodyPr/>
          <a:lstStyle>
            <a:lvl1pPr>
              <a:defRPr sz="1800"/>
            </a:lvl1pPr>
            <a:lvl2pPr>
              <a:defRPr sz="1800"/>
            </a:lvl2pPr>
            <a:lvl3pPr>
              <a:defRPr sz="1800"/>
            </a:lvl3pPr>
            <a:lvl4pPr>
              <a:defRPr sz="1800"/>
            </a:lvl4pPr>
            <a:lvl5pPr>
              <a:defRPr sz="1800"/>
            </a:lvl5pPr>
            <a:lvl6pPr marL="1946275" indent="-234950">
              <a:defRPr sz="1600"/>
            </a:lvl6pPr>
            <a:lvl7pPr marL="2173288" indent="-234950">
              <a:defRPr sz="1600"/>
            </a:lvl7pPr>
            <a:lvl8pPr marL="2398713" indent="-234950">
              <a:defRPr sz="1600"/>
            </a:lvl8pPr>
            <a:lvl9pPr marL="2625725" indent="-2349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631578" y="2232211"/>
            <a:ext cx="3767328" cy="762000"/>
          </a:xfrm>
        </p:spPr>
        <p:txBody>
          <a:bodyPr anchor="b">
            <a:noAutofit/>
          </a:bodyPr>
          <a:lstStyle>
            <a:lvl1pPr marL="0" indent="0" algn="ctr">
              <a:lnSpc>
                <a:spcPts val="2600"/>
              </a:lnSpc>
              <a:spcBef>
                <a:spcPts val="0"/>
              </a:spcBef>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31578" y="3160059"/>
            <a:ext cx="3767328" cy="2891491"/>
          </a:xfrm>
        </p:spPr>
        <p:txBody>
          <a:bodyPr/>
          <a:lstStyle>
            <a:lvl1pPr>
              <a:defRPr sz="1800"/>
            </a:lvl1pPr>
            <a:lvl2pPr>
              <a:defRPr sz="1800"/>
            </a:lvl2pPr>
            <a:lvl3pPr>
              <a:defRPr sz="1800"/>
            </a:lvl3pPr>
            <a:lvl4pPr>
              <a:defRPr sz="1800"/>
            </a:lvl4pPr>
            <a:lvl5pPr>
              <a:defRPr sz="1800"/>
            </a:lvl5pPr>
            <a:lvl6pPr marL="1946275" indent="-234950">
              <a:defRPr sz="1600"/>
            </a:lvl6pPr>
            <a:lvl7pPr marL="2173288" indent="-234950">
              <a:defRPr sz="1600"/>
            </a:lvl7pPr>
            <a:lvl8pPr marL="2398713" indent="-234950">
              <a:defRPr sz="1600"/>
            </a:lvl8pPr>
            <a:lvl9pPr marL="2625725" indent="-2349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17CAB271-7098-9347-824B-6C34F1534B6D}" type="datetime1">
              <a:rPr lang="en-CA" smtClean="0"/>
              <a:t>2016-03-05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2F5E10-5301-4EE6-90D2-A6C4A3F62BE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62000" y="2784475"/>
            <a:ext cx="7656512" cy="155448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7E394DC3-D87E-C548-BCF1-15BF4C266E35}" type="datetime1">
              <a:rPr lang="en-CA" smtClean="0"/>
              <a:t>2016-03-05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F5E10-5301-4EE6-90D2-A6C4A3F62BED}" type="slidenum">
              <a:rPr lang="en-US" smtClean="0"/>
              <a:t>‹#›</a:t>
            </a:fld>
            <a:endParaRPr lang="en-US"/>
          </a:p>
        </p:txBody>
      </p:sp>
      <p:sp>
        <p:nvSpPr>
          <p:cNvPr id="8" name="Content Placeholder 2"/>
          <p:cNvSpPr>
            <a:spLocks noGrp="1"/>
          </p:cNvSpPr>
          <p:nvPr>
            <p:ph sz="half" idx="13"/>
          </p:nvPr>
        </p:nvSpPr>
        <p:spPr>
          <a:xfrm>
            <a:off x="762000" y="4497070"/>
            <a:ext cx="7656512" cy="155448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636008" y="2784475"/>
            <a:ext cx="3767328" cy="1554480"/>
          </a:xfrm>
        </p:spPr>
        <p:txBody>
          <a:bodyPr/>
          <a:lstStyle>
            <a:lvl1pPr>
              <a:defRPr sz="1800"/>
            </a:lvl1pPr>
            <a:lvl2pPr>
              <a:defRPr sz="18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648F3F64-A02A-4E4B-AAD4-8A31DC0C047C}" type="datetime1">
              <a:rPr lang="en-CA" smtClean="0"/>
              <a:t>2016-03-05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F5E10-5301-4EE6-90D2-A6C4A3F62BED}" type="slidenum">
              <a:rPr lang="en-US" smtClean="0"/>
              <a:t>‹#›</a:t>
            </a:fld>
            <a:endParaRPr lang="en-US"/>
          </a:p>
        </p:txBody>
      </p:sp>
      <p:sp>
        <p:nvSpPr>
          <p:cNvPr id="8" name="Content Placeholder 2"/>
          <p:cNvSpPr>
            <a:spLocks noGrp="1"/>
          </p:cNvSpPr>
          <p:nvPr>
            <p:ph sz="half" idx="13"/>
          </p:nvPr>
        </p:nvSpPr>
        <p:spPr>
          <a:xfrm>
            <a:off x="4636008" y="4497070"/>
            <a:ext cx="3767328" cy="1554480"/>
          </a:xfrm>
        </p:spPr>
        <p:txBody>
          <a:bodyPr/>
          <a:lstStyle>
            <a:lvl1pPr>
              <a:defRPr sz="1800"/>
            </a:lvl1pPr>
            <a:lvl2pPr>
              <a:defRPr sz="1800"/>
            </a:lvl2pPr>
            <a:lvl3pPr>
              <a:defRPr sz="1800"/>
            </a:lvl3pPr>
            <a:lvl4pPr>
              <a:defRPr sz="1800"/>
            </a:lvl4pPr>
            <a:lvl5pPr>
              <a:defRPr sz="1800"/>
            </a:lvl5pPr>
            <a:lvl6pPr marL="1946275" indent="-234950">
              <a:defRPr sz="1600"/>
            </a:lvl6pPr>
            <a:lvl7pPr marL="2173288" indent="-234950">
              <a:defRPr sz="1600"/>
            </a:lvl7pPr>
            <a:lvl8pPr marL="2398713" indent="-234950">
              <a:defRPr sz="1600"/>
            </a:lvl8pPr>
            <a:lvl9pPr marL="2625725" indent="-2349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9" name="Content Placeholder 2"/>
          <p:cNvSpPr>
            <a:spLocks noGrp="1"/>
          </p:cNvSpPr>
          <p:nvPr>
            <p:ph sz="half" idx="14"/>
          </p:nvPr>
        </p:nvSpPr>
        <p:spPr>
          <a:xfrm>
            <a:off x="740664" y="2784475"/>
            <a:ext cx="3767328" cy="3252788"/>
          </a:xfrm>
        </p:spPr>
        <p:txBody>
          <a:bodyPr/>
          <a:lstStyle>
            <a:lvl1pPr>
              <a:defRPr sz="1800"/>
            </a:lvl1pPr>
            <a:lvl2pPr>
              <a:defRPr sz="1800"/>
            </a:lvl2pPr>
            <a:lvl3pPr>
              <a:defRPr sz="1800"/>
            </a:lvl3pPr>
            <a:lvl4pPr>
              <a:defRPr sz="1800"/>
            </a:lvl4pPr>
            <a:lvl5pPr>
              <a:defRPr sz="1800"/>
            </a:lvl5pPr>
            <a:lvl6pPr marL="1946275" indent="-234950">
              <a:defRPr sz="1600"/>
            </a:lvl6pPr>
            <a:lvl7pPr marL="2173288" indent="-234950">
              <a:defRPr sz="1600"/>
            </a:lvl7pPr>
            <a:lvl8pPr marL="2398713" indent="-234950">
              <a:defRPr sz="1600"/>
            </a:lvl8pPr>
            <a:lvl9pPr marL="2625725" indent="-2349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636008" y="2784475"/>
            <a:ext cx="3767328" cy="1554480"/>
          </a:xfrm>
        </p:spPr>
        <p:txBody>
          <a:bodyPr/>
          <a:lstStyle>
            <a:lvl1pPr>
              <a:defRPr sz="1800"/>
            </a:lvl1pPr>
            <a:lvl2pPr>
              <a:defRPr sz="18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181EBC6D-BB0B-3B47-8ECD-9DB1FFB6B364}" type="datetime1">
              <a:rPr lang="en-CA" smtClean="0"/>
              <a:t>2016-03-05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F5E10-5301-4EE6-90D2-A6C4A3F62BED}" type="slidenum">
              <a:rPr lang="en-US" smtClean="0"/>
              <a:t>‹#›</a:t>
            </a:fld>
            <a:endParaRPr lang="en-US"/>
          </a:p>
        </p:txBody>
      </p:sp>
      <p:sp>
        <p:nvSpPr>
          <p:cNvPr id="8" name="Content Placeholder 2"/>
          <p:cNvSpPr>
            <a:spLocks noGrp="1"/>
          </p:cNvSpPr>
          <p:nvPr>
            <p:ph sz="half" idx="13"/>
          </p:nvPr>
        </p:nvSpPr>
        <p:spPr>
          <a:xfrm>
            <a:off x="4636008" y="4497070"/>
            <a:ext cx="3767328" cy="1554480"/>
          </a:xfrm>
        </p:spPr>
        <p:txBody>
          <a:bodyPr/>
          <a:lstStyle>
            <a:lvl1pPr>
              <a:defRPr sz="1800"/>
            </a:lvl1pPr>
            <a:lvl2pPr>
              <a:defRPr sz="1800"/>
            </a:lvl2pPr>
            <a:lvl3pPr>
              <a:defRPr sz="1800"/>
            </a:lvl3pPr>
            <a:lvl4pPr>
              <a:defRPr sz="1800"/>
            </a:lvl4pPr>
            <a:lvl5pPr>
              <a:defRPr sz="1800"/>
            </a:lvl5pPr>
            <a:lvl6pPr marL="1946275"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6pPr>
            <a:lvl7pPr marL="2173288"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7pPr>
            <a:lvl8pPr marL="2398713"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8pPr>
            <a:lvl9pPr marL="2625725" indent="-234950" algn="l" defTabSz="914400" rtl="0" eaLnBrk="1" latinLnBrk="0" hangingPunct="1">
              <a:spcBef>
                <a:spcPct val="20000"/>
              </a:spcBef>
              <a:buSzPct val="90000"/>
              <a:buFont typeface="Wingdings" pitchFamily="2" charset="2"/>
              <a:buChar char=""/>
              <a:defRPr lang="en-US" sz="1600" kern="1200" dirty="0">
                <a:solidFill>
                  <a:schemeClr val="tx1">
                    <a:lumMod val="65000"/>
                    <a:lumOff val="35000"/>
                  </a:schemeClr>
                </a:solidFill>
                <a:latin typeface="+mn-lt"/>
                <a:ea typeface="+mn-ea"/>
                <a:cs typeface="+mn-cs"/>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0" name="Content Placeholder 2"/>
          <p:cNvSpPr>
            <a:spLocks noGrp="1"/>
          </p:cNvSpPr>
          <p:nvPr>
            <p:ph sz="half" idx="14"/>
          </p:nvPr>
        </p:nvSpPr>
        <p:spPr>
          <a:xfrm>
            <a:off x="739775" y="2784475"/>
            <a:ext cx="3767328" cy="1554480"/>
          </a:xfrm>
        </p:spPr>
        <p:txBody>
          <a:bodyPr/>
          <a:lstStyle>
            <a:lvl1pPr>
              <a:defRPr sz="1800"/>
            </a:lvl1pPr>
            <a:lvl2pPr>
              <a:defRPr sz="18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1" name="Content Placeholder 2"/>
          <p:cNvSpPr>
            <a:spLocks noGrp="1"/>
          </p:cNvSpPr>
          <p:nvPr>
            <p:ph sz="half" idx="15"/>
          </p:nvPr>
        </p:nvSpPr>
        <p:spPr>
          <a:xfrm>
            <a:off x="739775" y="4497070"/>
            <a:ext cx="3767328" cy="1554480"/>
          </a:xfrm>
        </p:spPr>
        <p:txBody>
          <a:bodyPr/>
          <a:lstStyle>
            <a:lvl1pPr>
              <a:defRPr sz="1800"/>
            </a:lvl1pPr>
            <a:lvl2pPr>
              <a:defRPr sz="1800"/>
            </a:lvl2pPr>
            <a:lvl3pPr>
              <a:defRPr sz="1800"/>
            </a:lvl3pPr>
            <a:lvl4pPr>
              <a:defRPr sz="1800"/>
            </a:lvl4pPr>
            <a:lvl5pPr>
              <a:defRPr sz="1800"/>
            </a:lvl5pPr>
            <a:lvl6pPr marL="1946275"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6pPr>
            <a:lvl7pPr marL="2173288"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7pPr>
            <a:lvl8pPr marL="2398713"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8pPr>
            <a:lvl9pPr marL="2625725" indent="-234950" algn="l" defTabSz="914400" rtl="0" eaLnBrk="1" latinLnBrk="0" hangingPunct="1">
              <a:spcBef>
                <a:spcPct val="20000"/>
              </a:spcBef>
              <a:buSzPct val="90000"/>
              <a:buFont typeface="Wingdings" pitchFamily="2" charset="2"/>
              <a:buChar char=""/>
              <a:defRPr lang="en-US" sz="1600" kern="1200" dirty="0">
                <a:solidFill>
                  <a:schemeClr val="tx1">
                    <a:lumMod val="65000"/>
                    <a:lumOff val="35000"/>
                  </a:schemeClr>
                </a:solidFill>
                <a:latin typeface="+mn-lt"/>
                <a:ea typeface="+mn-ea"/>
                <a:cs typeface="+mn-cs"/>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6B818632-67FF-CA4C-AE30-79964A9EE662}" type="datetime1">
              <a:rPr lang="en-CA" smtClean="0"/>
              <a:t>2016-03-05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2F5E10-5301-4EE6-90D2-A6C4A3F62BED}"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bg>
      <p:bgRef idx="1001">
        <a:schemeClr val="bg1"/>
      </p:bgRef>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43C876-866A-4B43-AAD3-32AFB6D7CD2D}" type="datetime1">
              <a:rPr lang="en-CA" smtClean="0"/>
              <a:t>2016-03-05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2F5E10-5301-4EE6-90D2-A6C4A3F62BED}"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199" y="381001"/>
            <a:ext cx="3509683" cy="2209800"/>
          </a:xfrm>
        </p:spPr>
        <p:txBody>
          <a:bodyPr anchor="b"/>
          <a:lstStyle>
            <a:lvl1pPr algn="l">
              <a:defRPr sz="4400" b="0"/>
            </a:lvl1pPr>
          </a:lstStyle>
          <a:p>
            <a:r>
              <a:rPr lang="en-US" smtClean="0"/>
              <a:t>Click to edit Master title style</a:t>
            </a:r>
            <a:endParaRPr/>
          </a:p>
        </p:txBody>
      </p:sp>
      <p:sp>
        <p:nvSpPr>
          <p:cNvPr id="3" name="Content Placeholder 2"/>
          <p:cNvSpPr>
            <a:spLocks noGrp="1"/>
          </p:cNvSpPr>
          <p:nvPr>
            <p:ph idx="1"/>
          </p:nvPr>
        </p:nvSpPr>
        <p:spPr>
          <a:xfrm>
            <a:off x="5029200" y="273050"/>
            <a:ext cx="3657600" cy="5853113"/>
          </a:xfrm>
        </p:spPr>
        <p:txBody>
          <a:bodyPr>
            <a:normAutofit/>
          </a:bodyPr>
          <a:lstStyle>
            <a:lvl1pPr>
              <a:defRPr sz="2200"/>
            </a:lvl1pPr>
            <a:lvl2pPr>
              <a:defRPr sz="20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457199" y="2649071"/>
            <a:ext cx="3509683" cy="3388192"/>
          </a:xfrm>
        </p:spPr>
        <p:txBody>
          <a:bodyPr>
            <a:normAutofit/>
          </a:bodyPr>
          <a:lstStyle>
            <a:lvl1pPr marL="0" indent="0">
              <a:spcBef>
                <a:spcPts val="600"/>
              </a:spcBef>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CB1EEC2C-4D71-7043-BE7A-FFB69804018B}" type="datetime1">
              <a:rPr lang="en-CA" smtClean="0"/>
              <a:t>2016-03-05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F5E10-5301-4EE6-90D2-A6C4A3F62BED}"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51425" y="381001"/>
            <a:ext cx="3635375" cy="2209800"/>
          </a:xfrm>
        </p:spPr>
        <p:txBody>
          <a:bodyPr anchor="b"/>
          <a:lstStyle>
            <a:lvl1pPr algn="l">
              <a:defRPr sz="4400" b="0">
                <a:solidFill>
                  <a:schemeClr val="tx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5051425" y="2649070"/>
            <a:ext cx="3635375" cy="3505667"/>
          </a:xfrm>
        </p:spPr>
        <p:txBody>
          <a:bodyPr>
            <a:normAutofit/>
          </a:bodyPr>
          <a:lstStyle>
            <a:lvl1pPr marL="0" indent="0">
              <a:spcBef>
                <a:spcPts val="600"/>
              </a:spcBef>
              <a:buNone/>
              <a:defRPr sz="20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AC68D2B6-7F8E-C24F-97AC-FF33986CDA7C}" type="datetime1">
              <a:rPr lang="en-CA" smtClean="0"/>
              <a:t>2016-03-05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F5E10-5301-4EE6-90D2-A6C4A3F62BED}" type="slidenum">
              <a:rPr lang="en-US" smtClean="0"/>
              <a:t>‹#›</a:t>
            </a:fld>
            <a:endParaRPr lang="en-US"/>
          </a:p>
        </p:txBody>
      </p:sp>
      <p:sp>
        <p:nvSpPr>
          <p:cNvPr id="9" name="Picture Placeholder 8"/>
          <p:cNvSpPr>
            <a:spLocks noGrp="1"/>
          </p:cNvSpPr>
          <p:nvPr>
            <p:ph type="pic" sz="quarter" idx="13"/>
          </p:nvPr>
        </p:nvSpPr>
        <p:spPr>
          <a:xfrm>
            <a:off x="228600" y="1143000"/>
            <a:ext cx="4267200" cy="4267200"/>
          </a:xfrm>
          <a:prstGeom prst="ellipse">
            <a:avLst/>
          </a:prstGeom>
          <a:ln w="28575">
            <a:solidFill>
              <a:schemeClr val="accent1"/>
            </a:solidFill>
          </a:ln>
        </p:spPr>
        <p:txBody>
          <a:bodyPr/>
          <a:lstStyle>
            <a:lvl1pPr marL="0" indent="0">
              <a:buNone/>
              <a:defRPr>
                <a:solidFill>
                  <a:schemeClr val="bg1"/>
                </a:solidFill>
              </a:defRPr>
            </a:lvl1pPr>
          </a:lstStyle>
          <a:p>
            <a:r>
              <a:rPr lang="en-US" smtClean="0"/>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 Pictures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51425" y="381001"/>
            <a:ext cx="3635375" cy="2209800"/>
          </a:xfrm>
        </p:spPr>
        <p:txBody>
          <a:bodyPr anchor="b"/>
          <a:lstStyle>
            <a:lvl1pPr algn="l">
              <a:defRPr sz="4400" b="0">
                <a:solidFill>
                  <a:schemeClr val="tx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5051425" y="2649070"/>
            <a:ext cx="3635375" cy="3505667"/>
          </a:xfrm>
        </p:spPr>
        <p:txBody>
          <a:bodyPr>
            <a:normAutofit/>
          </a:bodyPr>
          <a:lstStyle>
            <a:lvl1pPr marL="0" indent="0">
              <a:spcBef>
                <a:spcPts val="600"/>
              </a:spcBef>
              <a:buNone/>
              <a:defRPr sz="20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F85AB862-2F7B-AD4B-9FDA-0D186E679D50}" type="datetime1">
              <a:rPr lang="en-CA" smtClean="0"/>
              <a:t>2016-03-05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F5E10-5301-4EE6-90D2-A6C4A3F62BED}" type="slidenum">
              <a:rPr lang="en-US" smtClean="0"/>
              <a:t>‹#›</a:t>
            </a:fld>
            <a:endParaRPr lang="en-US"/>
          </a:p>
        </p:txBody>
      </p:sp>
      <p:sp>
        <p:nvSpPr>
          <p:cNvPr id="9" name="Picture Placeholder 8"/>
          <p:cNvSpPr>
            <a:spLocks noGrp="1"/>
          </p:cNvSpPr>
          <p:nvPr>
            <p:ph type="pic" sz="quarter" idx="13"/>
          </p:nvPr>
        </p:nvSpPr>
        <p:spPr>
          <a:xfrm>
            <a:off x="990600" y="2590800"/>
            <a:ext cx="3505200" cy="3505200"/>
          </a:xfrm>
          <a:prstGeom prst="ellipse">
            <a:avLst/>
          </a:prstGeom>
          <a:ln w="28575">
            <a:solidFill>
              <a:schemeClr val="accent1"/>
            </a:solidFill>
          </a:ln>
        </p:spPr>
        <p:txBody>
          <a:bodyPr/>
          <a:lstStyle>
            <a:lvl1pPr marL="0" indent="0">
              <a:buNone/>
              <a:defRPr>
                <a:solidFill>
                  <a:schemeClr val="bg1"/>
                </a:solidFill>
              </a:defRPr>
            </a:lvl1pPr>
          </a:lstStyle>
          <a:p>
            <a:r>
              <a:rPr lang="en-US" smtClean="0"/>
              <a:t>Drag picture to placeholder or click icon to add</a:t>
            </a:r>
            <a:endParaRPr/>
          </a:p>
        </p:txBody>
      </p:sp>
      <p:sp>
        <p:nvSpPr>
          <p:cNvPr id="8" name="Picture Placeholder 8"/>
          <p:cNvSpPr>
            <a:spLocks noGrp="1"/>
          </p:cNvSpPr>
          <p:nvPr>
            <p:ph type="pic" sz="quarter" idx="14"/>
          </p:nvPr>
        </p:nvSpPr>
        <p:spPr>
          <a:xfrm>
            <a:off x="2479675" y="1260475"/>
            <a:ext cx="1254125" cy="1254125"/>
          </a:xfrm>
          <a:prstGeom prst="ellipse">
            <a:avLst/>
          </a:prstGeom>
          <a:ln w="28575">
            <a:solidFill>
              <a:schemeClr val="accent1"/>
            </a:solidFill>
          </a:ln>
        </p:spPr>
        <p:txBody>
          <a:bodyPr>
            <a:normAutofit/>
          </a:bodyPr>
          <a:lstStyle>
            <a:lvl1pPr marL="0" indent="0">
              <a:buNone/>
              <a:defRPr sz="1400">
                <a:solidFill>
                  <a:schemeClr val="bg1"/>
                </a:solidFill>
              </a:defRPr>
            </a:lvl1pPr>
          </a:lstStyle>
          <a:p>
            <a:r>
              <a:rPr lang="en-US" smtClean="0"/>
              <a:t>Drag picture to placeholder or click icon to add</a:t>
            </a:r>
            <a:endParaRPr/>
          </a:p>
        </p:txBody>
      </p:sp>
      <p:sp>
        <p:nvSpPr>
          <p:cNvPr id="10" name="Picture Placeholder 8"/>
          <p:cNvSpPr>
            <a:spLocks noGrp="1"/>
          </p:cNvSpPr>
          <p:nvPr>
            <p:ph type="pic" sz="quarter" idx="15"/>
          </p:nvPr>
        </p:nvSpPr>
        <p:spPr>
          <a:xfrm>
            <a:off x="269875" y="762000"/>
            <a:ext cx="2092325" cy="2092325"/>
          </a:xfrm>
          <a:prstGeom prst="ellipse">
            <a:avLst/>
          </a:prstGeom>
          <a:ln w="28575">
            <a:solidFill>
              <a:schemeClr val="accent1"/>
            </a:solidFill>
          </a:ln>
        </p:spPr>
        <p:txBody>
          <a:bodyPr>
            <a:normAutofit/>
          </a:bodyPr>
          <a:lstStyle>
            <a:lvl1pPr marL="0" indent="0">
              <a:buNone/>
              <a:defRPr sz="1800">
                <a:solidFill>
                  <a:schemeClr val="bg1"/>
                </a:solidFill>
              </a:defRPr>
            </a:lvl1pPr>
          </a:lstStyle>
          <a:p>
            <a:r>
              <a:rPr lang="en-US" smtClean="0"/>
              <a:t>Drag picture to placeholder or click icon to add</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a:xfrm>
            <a:off x="457200" y="2568388"/>
            <a:ext cx="8228013" cy="3468875"/>
          </a:xfrm>
        </p:spPr>
        <p:txBody>
          <a:bodyPr vert="eaVert"/>
          <a:lstStyle>
            <a:lvl5pPr>
              <a:defRPr/>
            </a:lvl5pPr>
            <a:lvl6pPr marL="1719072">
              <a:defRPr/>
            </a:lvl6pPr>
            <a:lvl7pPr marL="1719072">
              <a:defRPr/>
            </a:lvl7pPr>
            <a:lvl8pPr marL="1719072">
              <a:defRPr/>
            </a:lvl8pPr>
            <a:lvl9pPr marL="1719072">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9F0B87D8-2988-764B-B84F-703B9861198E}" type="datetime1">
              <a:rPr lang="en-CA" smtClean="0"/>
              <a:t>2016-03-05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2F5E10-5301-4EE6-90D2-A6C4A3F62BED}"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6600" y="274638"/>
            <a:ext cx="1524000" cy="5851525"/>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457200" y="416859"/>
            <a:ext cx="6019800" cy="5615642"/>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1859147F-74E6-8B4D-A302-0EDA7055C339}" type="datetime1">
              <a:rPr lang="en-CA" smtClean="0"/>
              <a:t>2016-03-05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2F5E10-5301-4EE6-90D2-A6C4A3F62BED}"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E0CE514-49CE-0541-98A2-B30D48C40079}" type="datetime1">
              <a:rPr lang="en-CA" smtClean="0"/>
              <a:t>2016-03-05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2F5E10-5301-4EE6-90D2-A6C4A3F62BED}"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345141"/>
            <a:ext cx="8229600" cy="1143000"/>
          </a:xfrm>
          <a:prstGeom prst="rect">
            <a:avLst/>
          </a:prstGeom>
        </p:spPr>
        <p:txBody>
          <a:bodyPr vert="horz" lIns="91440" tIns="45720" rIns="91440" bIns="45720" rtlCol="0" anchor="ctr">
            <a:noAutofit/>
          </a:bodyPr>
          <a:lstStyle/>
          <a:p>
            <a:r>
              <a:rPr lang="en-US" smtClean="0"/>
              <a:t>Click to edit Master title style</a:t>
            </a:r>
            <a:endParaRPr/>
          </a:p>
        </p:txBody>
      </p:sp>
      <p:sp>
        <p:nvSpPr>
          <p:cNvPr id="3" name="Text Placeholder 2"/>
          <p:cNvSpPr>
            <a:spLocks noGrp="1"/>
          </p:cNvSpPr>
          <p:nvPr>
            <p:ph type="body" idx="1"/>
          </p:nvPr>
        </p:nvSpPr>
        <p:spPr>
          <a:xfrm>
            <a:off x="739775" y="2770094"/>
            <a:ext cx="7662864" cy="326716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fld id="{9ACA4778-F8B6-F445-9271-7BE89927D71F}" type="datetime1">
              <a:rPr lang="en-CA" smtClean="0"/>
              <a:t>2016-03-05</a:t>
            </a:fld>
            <a:endParaRPr lang="en-US"/>
          </a:p>
        </p:txBody>
      </p:sp>
      <p:sp>
        <p:nvSpPr>
          <p:cNvPr id="5" name="Footer Placeholder 4"/>
          <p:cNvSpPr>
            <a:spLocks noGrp="1"/>
          </p:cNvSpPr>
          <p:nvPr>
            <p:ph type="ftr" sz="quarter" idx="3"/>
          </p:nvPr>
        </p:nvSpPr>
        <p:spPr>
          <a:xfrm>
            <a:off x="5789613" y="6356350"/>
            <a:ext cx="2895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4305300" y="6356350"/>
            <a:ext cx="533400" cy="365125"/>
          </a:xfrm>
          <a:prstGeom prst="rect">
            <a:avLst/>
          </a:prstGeom>
        </p:spPr>
        <p:txBody>
          <a:bodyPr vert="horz" lIns="91440" tIns="45720" rIns="91440" bIns="45720" rtlCol="0" anchor="ctr"/>
          <a:lstStyle>
            <a:lvl1pPr algn="ctr">
              <a:defRPr sz="1100" b="1">
                <a:solidFill>
                  <a:schemeClr val="tx1">
                    <a:lumMod val="50000"/>
                    <a:lumOff val="50000"/>
                  </a:schemeClr>
                </a:solidFill>
              </a:defRPr>
            </a:lvl1pPr>
          </a:lstStyle>
          <a:p>
            <a:fld id="{9F2F5E10-5301-4EE6-90D2-A6C4A3F62BED}"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sldNum="0" hdr="0" ftr="0" dt="0"/>
  <p:txStyles>
    <p:titleStyle>
      <a:lvl1pPr algn="ctr" defTabSz="914400" rtl="0" eaLnBrk="1" latinLnBrk="0" hangingPunct="1">
        <a:spcBef>
          <a:spcPct val="0"/>
        </a:spcBef>
        <a:buNone/>
        <a:defRPr sz="4600" kern="1200">
          <a:solidFill>
            <a:schemeClr val="bg1"/>
          </a:solidFill>
          <a:latin typeface="+mj-lt"/>
          <a:ea typeface="+mj-ea"/>
          <a:cs typeface="+mj-cs"/>
        </a:defRPr>
      </a:lvl1pPr>
    </p:titleStyle>
    <p:bodyStyle>
      <a:lvl1pPr marL="342900" indent="-342900" algn="l" defTabSz="914400" rtl="0" eaLnBrk="1" latinLnBrk="0" hangingPunct="1">
        <a:spcBef>
          <a:spcPts val="2000"/>
        </a:spcBef>
        <a:buClr>
          <a:schemeClr val="accent1"/>
        </a:buClr>
        <a:buSzPct val="90000"/>
        <a:buFont typeface="Wingdings" pitchFamily="2" charset="2"/>
        <a:buChar char="S"/>
        <a:defRPr sz="22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60000"/>
            <a:lumOff val="40000"/>
          </a:schemeClr>
        </a:buClr>
        <a:buSzPct val="90000"/>
        <a:buFont typeface="Wingdings" pitchFamily="2" charset="2"/>
        <a:buChar char="S"/>
        <a:defRPr sz="2000" kern="1200">
          <a:solidFill>
            <a:schemeClr val="tx1">
              <a:lumMod val="65000"/>
              <a:lumOff val="35000"/>
            </a:schemeClr>
          </a:solidFill>
          <a:latin typeface="+mn-lt"/>
          <a:ea typeface="+mn-ea"/>
          <a:cs typeface="+mn-cs"/>
        </a:defRPr>
      </a:lvl2pPr>
      <a:lvl3pPr marL="1035050" indent="-349250" algn="l" defTabSz="914400" rtl="0" eaLnBrk="1" latinLnBrk="0" hangingPunct="1">
        <a:spcBef>
          <a:spcPts val="600"/>
        </a:spcBef>
        <a:buClr>
          <a:schemeClr val="accent1"/>
        </a:buClr>
        <a:buSzPct val="90000"/>
        <a:buFont typeface="Wingdings" pitchFamily="2" charset="2"/>
        <a:buChar char="S"/>
        <a:defRPr sz="1800" kern="1200">
          <a:solidFill>
            <a:schemeClr val="tx1">
              <a:lumMod val="65000"/>
              <a:lumOff val="35000"/>
            </a:schemeClr>
          </a:solidFill>
          <a:latin typeface="+mn-lt"/>
          <a:ea typeface="+mn-ea"/>
          <a:cs typeface="+mn-cs"/>
        </a:defRPr>
      </a:lvl3pPr>
      <a:lvl4pPr marL="1371600" indent="-336550" algn="l" defTabSz="914400" rtl="0" eaLnBrk="1" latinLnBrk="0" hangingPunct="1">
        <a:spcBef>
          <a:spcPts val="600"/>
        </a:spcBef>
        <a:buClr>
          <a:schemeClr val="accent1">
            <a:lumMod val="60000"/>
            <a:lumOff val="40000"/>
          </a:schemeClr>
        </a:buClr>
        <a:buSzPct val="90000"/>
        <a:buFont typeface="Wingdings" pitchFamily="2" charset="2"/>
        <a:buChar char="S"/>
        <a:defRPr sz="1800" kern="1200">
          <a:solidFill>
            <a:schemeClr val="tx1">
              <a:lumMod val="65000"/>
              <a:lumOff val="35000"/>
            </a:schemeClr>
          </a:solidFill>
          <a:latin typeface="+mn-lt"/>
          <a:ea typeface="+mn-ea"/>
          <a:cs typeface="+mn-cs"/>
        </a:defRPr>
      </a:lvl4pPr>
      <a:lvl5pPr marL="1720850" indent="-349250" algn="l" defTabSz="914400" rtl="0" eaLnBrk="1" latinLnBrk="0" hangingPunct="1">
        <a:spcBef>
          <a:spcPts val="600"/>
        </a:spcBef>
        <a:buClr>
          <a:schemeClr val="accent1"/>
        </a:buClr>
        <a:buSzPct val="90000"/>
        <a:buFont typeface="Wingdings" pitchFamily="2" charset="2"/>
        <a:buChar char="S"/>
        <a:defRPr sz="1800" kern="1200">
          <a:solidFill>
            <a:schemeClr val="tx1">
              <a:lumMod val="65000"/>
              <a:lumOff val="35000"/>
            </a:schemeClr>
          </a:solidFill>
          <a:latin typeface="+mn-lt"/>
          <a:ea typeface="+mn-ea"/>
          <a:cs typeface="+mn-cs"/>
        </a:defRPr>
      </a:lvl5pPr>
      <a:lvl6pPr marL="2055813" indent="-344488" algn="l" defTabSz="914400" rtl="0" eaLnBrk="1" latinLnBrk="0" hangingPunct="1">
        <a:spcBef>
          <a:spcPct val="20000"/>
        </a:spcBef>
        <a:buClr>
          <a:schemeClr val="accent1">
            <a:lumMod val="60000"/>
            <a:lumOff val="40000"/>
          </a:schemeClr>
        </a:buClr>
        <a:buSzPct val="90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2398713" indent="-344488" algn="l" defTabSz="914400" rtl="0" eaLnBrk="1" latinLnBrk="0" hangingPunct="1">
        <a:spcBef>
          <a:spcPct val="20000"/>
        </a:spcBef>
        <a:buClr>
          <a:schemeClr val="accent1"/>
        </a:buClr>
        <a:buSzPct val="90000"/>
        <a:buFont typeface="Wingdings" pitchFamily="2" charset="2"/>
        <a:buChar char=""/>
        <a:defRPr lang="en-US" sz="1800" kern="1200" dirty="0" smtClean="0">
          <a:solidFill>
            <a:schemeClr val="tx1">
              <a:lumMod val="65000"/>
              <a:lumOff val="35000"/>
            </a:schemeClr>
          </a:solidFill>
          <a:latin typeface="+mn-lt"/>
          <a:ea typeface="+mn-ea"/>
          <a:cs typeface="+mn-cs"/>
        </a:defRPr>
      </a:lvl7pPr>
      <a:lvl8pPr marL="2743200" indent="-344488" algn="l" defTabSz="914400" rtl="0" eaLnBrk="1" latinLnBrk="0" hangingPunct="1">
        <a:spcBef>
          <a:spcPct val="20000"/>
        </a:spcBef>
        <a:buClr>
          <a:schemeClr val="accent1">
            <a:lumMod val="60000"/>
            <a:lumOff val="40000"/>
          </a:schemeClr>
        </a:buClr>
        <a:buSzPct val="90000"/>
        <a:buFont typeface="Wingdings" pitchFamily="2" charset="2"/>
        <a:buChar char=""/>
        <a:defRPr lang="en-US" sz="1800" kern="1200" dirty="0" smtClean="0">
          <a:solidFill>
            <a:schemeClr val="tx1">
              <a:lumMod val="65000"/>
              <a:lumOff val="35000"/>
            </a:schemeClr>
          </a:solidFill>
          <a:latin typeface="+mn-lt"/>
          <a:ea typeface="+mn-ea"/>
          <a:cs typeface="+mn-cs"/>
        </a:defRPr>
      </a:lvl8pPr>
      <a:lvl9pPr marL="3087688" indent="-344488" algn="l" defTabSz="914400" rtl="0" eaLnBrk="1" latinLnBrk="0" hangingPunct="1">
        <a:spcBef>
          <a:spcPct val="20000"/>
        </a:spcBef>
        <a:buClr>
          <a:schemeClr val="accent1"/>
        </a:buClr>
        <a:buSzPct val="90000"/>
        <a:buFont typeface="Wingdings" pitchFamily="2"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hyperlink" Target="http://WWW.MADANCA.COM" TargetMode="External"/><Relationship Id="rId1" Type="http://schemas.openxmlformats.org/officeDocument/2006/relationships/slideLayout" Target="../slideLayouts/slideLayout2.xml"/><Relationship Id="rId2" Type="http://schemas.openxmlformats.org/officeDocument/2006/relationships/image" Target="../media/image9.jp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hyperlink" Target="http://WWW.MADANCA.COM" TargetMode="External"/><Relationship Id="rId1" Type="http://schemas.openxmlformats.org/officeDocument/2006/relationships/slideLayout" Target="../slideLayouts/slideLayout2.xml"/><Relationship Id="rId2" Type="http://schemas.openxmlformats.org/officeDocument/2006/relationships/image" Target="../media/image10.jp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hyperlink" Target="http://WWW.MADANCA.COM" TargetMode="External"/><Relationship Id="rId1" Type="http://schemas.openxmlformats.org/officeDocument/2006/relationships/slideLayout" Target="../slideLayouts/slideLayout2.xml"/><Relationship Id="rId2" Type="http://schemas.openxmlformats.org/officeDocument/2006/relationships/image" Target="../media/image1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hyperlink" Target="http://WWW.MADANCA.COM"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hyperlink" Target="http://WWW.MADANCA.CO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hyperlink" Target="http://WWW.MADANCA.COM"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hyperlink" Target="http://WWW.MADANCA.COM"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hyperlink" Target="http://WWW.MADANCA.COM"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hyperlink" Target="http://WWW.MADANCA.COM"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hyperlink" Target="http://WWW.MADANCA.COM"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hyperlink" Target="http://WWW.MADANCA.COM"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hyperlink" Target="http://WWW.MADANCA.COM"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png"/><Relationship Id="rId3" Type="http://schemas.openxmlformats.org/officeDocument/2006/relationships/hyperlink" Target="http://WWW.MADANCA.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hyperlink" Target="http://WWW.MADANCA.COM" TargetMode="External"/><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hyperlink" Target="http://WWW.MADANCA.COM" TargetMode="External"/><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hyperlink" Target="http://WWW.MADANCA.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hyperlink" Target="http://WWW.MADANCA.COM" TargetMode="External"/><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hyperlink" Target="http://WWW.MADANCA.COM"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hyperlink" Target="http://WWW.MADANCA.COM"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png"/><Relationship Id="rId3" Type="http://schemas.openxmlformats.org/officeDocument/2006/relationships/hyperlink" Target="http://WWW.MADANCA.COM"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hyperlink" Target="http://WWW.MADANCA.COM"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hyperlink" Target="http://WWW.MADANCA.COM"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hyperlink" Target="http://WWW.MADANCA.COM"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hyperlink" Target="http://WWW.MADANCA.COM"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hyperlink" Target="http://WWW.MADANCA.COM"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hyperlink" Target="http://WWW.MADANCA.COM"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hyperlink" Target="http://WWW.MADANCA.COM"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hyperlink" Target="http://WWW.MADANCA.COM"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png"/><Relationship Id="rId3" Type="http://schemas.openxmlformats.org/officeDocument/2006/relationships/hyperlink" Target="http://WWW.MADANCA.COM"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hyperlink" Target="http://WWW.MADANCA.COM"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hyperlink" Target="http://WWW.MADANCA.COM"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hyperlink" Target="http://WWW.MADANCA.COM" TargetMode="External"/><Relationship Id="rId1" Type="http://schemas.openxmlformats.org/officeDocument/2006/relationships/slideLayout" Target="../slideLayouts/slideLayout10.xml"/><Relationship Id="rId2" Type="http://schemas.openxmlformats.org/officeDocument/2006/relationships/image" Target="../media/image15.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hyperlink" Target="http://WWW.MADANCA.COM"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hyperlink" Target="http://WWW.MADANCA.COM"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hyperlink" Target="http://WWW.MADANCA.COM"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hyperlink" Target="http://WWW.MADANCA.COM"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hyperlink" Target="http://WWW.MADANCA.COM"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hyperlink" Target="http://WWW.MADANCA.COM"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hyperlink" Target="http://WWW.MADANCA.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Tax Tips for Real Estate</a:t>
            </a:r>
            <a:br>
              <a:rPr lang="en-US" dirty="0" smtClean="0"/>
            </a:br>
            <a:r>
              <a:rPr lang="en-US" dirty="0" smtClean="0"/>
              <a:t>Investors</a:t>
            </a:r>
            <a:endParaRPr lang="en-US" dirty="0"/>
          </a:p>
        </p:txBody>
      </p:sp>
      <p:sp>
        <p:nvSpPr>
          <p:cNvPr id="3" name="Subtitle 2"/>
          <p:cNvSpPr>
            <a:spLocks noGrp="1"/>
          </p:cNvSpPr>
          <p:nvPr>
            <p:ph type="subTitle" idx="1"/>
          </p:nvPr>
        </p:nvSpPr>
        <p:spPr/>
        <p:txBody>
          <a:bodyPr/>
          <a:lstStyle/>
          <a:p>
            <a:r>
              <a:rPr lang="en-US" dirty="0" smtClean="0"/>
              <a:t>With Allan Madan</a:t>
            </a:r>
            <a:endParaRPr lang="en-US" dirty="0"/>
          </a:p>
        </p:txBody>
      </p:sp>
      <p:pic>
        <p:nvPicPr>
          <p:cNvPr id="4" name="Picture 3" descr="madan-new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4671" y="3820867"/>
            <a:ext cx="3882955" cy="1365780"/>
          </a:xfrm>
          <a:prstGeom prst="rect">
            <a:avLst/>
          </a:prstGeom>
        </p:spPr>
      </p:pic>
    </p:spTree>
    <p:extLst>
      <p:ext uri="{BB962C8B-B14F-4D97-AF65-F5344CB8AC3E}">
        <p14:creationId xmlns:p14="http://schemas.microsoft.com/office/powerpoint/2010/main" val="15437510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Capital Gains Tax</a:t>
            </a:r>
            <a:endParaRPr lang="en-US" dirty="0"/>
          </a:p>
        </p:txBody>
      </p:sp>
      <p:pic>
        <p:nvPicPr>
          <p:cNvPr id="4" name="Content Placeholder 3" descr="home-appraisal--e1417033216883.jpg"/>
          <p:cNvPicPr>
            <a:picLocks noGrp="1" noChangeAspect="1"/>
          </p:cNvPicPr>
          <p:nvPr>
            <p:ph idx="1"/>
          </p:nvPr>
        </p:nvPicPr>
        <p:blipFill>
          <a:blip r:embed="rId2">
            <a:extLst>
              <a:ext uri="{28A0092B-C50C-407E-A947-70E740481C1C}">
                <a14:useLocalDpi xmlns:a14="http://schemas.microsoft.com/office/drawing/2010/main" val="0"/>
              </a:ext>
            </a:extLst>
          </a:blip>
          <a:srcRect t="9186" b="9186"/>
          <a:stretch>
            <a:fillRect/>
          </a:stretch>
        </p:blipFill>
        <p:spPr>
          <a:xfrm>
            <a:off x="2262188" y="3912993"/>
            <a:ext cx="5135562" cy="2189162"/>
          </a:xfrm>
        </p:spPr>
      </p:pic>
      <p:sp>
        <p:nvSpPr>
          <p:cNvPr id="6" name="TextBox 5"/>
          <p:cNvSpPr txBox="1"/>
          <p:nvPr/>
        </p:nvSpPr>
        <p:spPr>
          <a:xfrm>
            <a:off x="924438" y="2745535"/>
            <a:ext cx="6353021" cy="923330"/>
          </a:xfrm>
          <a:prstGeom prst="rect">
            <a:avLst/>
          </a:prstGeom>
          <a:noFill/>
        </p:spPr>
        <p:txBody>
          <a:bodyPr wrap="none" rtlCol="0">
            <a:spAutoFit/>
          </a:bodyPr>
          <a:lstStyle/>
          <a:p>
            <a:pPr marL="285750" indent="-285750">
              <a:buFontTx/>
              <a:buChar char="-"/>
            </a:pPr>
            <a:r>
              <a:rPr lang="en-US" dirty="0" smtClean="0"/>
              <a:t>Pay capital gains tax on the sale of your investment property</a:t>
            </a:r>
          </a:p>
          <a:p>
            <a:endParaRPr lang="en-US" dirty="0" smtClean="0"/>
          </a:p>
          <a:p>
            <a:pPr marL="285750" indent="-285750">
              <a:buFontTx/>
              <a:buChar char="-"/>
            </a:pPr>
            <a:r>
              <a:rPr lang="en-US" dirty="0" smtClean="0"/>
              <a:t>Only half the profit is taxable </a:t>
            </a:r>
            <a:endParaRPr lang="en-US" dirty="0"/>
          </a:p>
        </p:txBody>
      </p:sp>
      <p:pic>
        <p:nvPicPr>
          <p:cNvPr id="9" name="Picture 8" descr="madan-new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89" y="6167350"/>
            <a:ext cx="3025434" cy="1064158"/>
          </a:xfrm>
          <a:prstGeom prst="rect">
            <a:avLst/>
          </a:prstGeom>
        </p:spPr>
      </p:pic>
      <p:sp>
        <p:nvSpPr>
          <p:cNvPr id="10" name="Rectangle 9"/>
          <p:cNvSpPr/>
          <p:nvPr/>
        </p:nvSpPr>
        <p:spPr>
          <a:xfrm>
            <a:off x="2262188" y="6358548"/>
            <a:ext cx="4572000" cy="461665"/>
          </a:xfrm>
          <a:prstGeom prst="rect">
            <a:avLst/>
          </a:prstGeom>
        </p:spPr>
        <p:txBody>
          <a:bodyPr>
            <a:spAutoFit/>
          </a:bodyPr>
          <a:lstStyle/>
          <a:p>
            <a:pPr algn="ctr"/>
            <a:r>
              <a:rPr lang="en-US" sz="1200" dirty="0">
                <a:solidFill>
                  <a:srgbClr val="FF6600"/>
                </a:solidFill>
                <a:hlinkClick r:id="rId4"/>
              </a:rPr>
              <a:t>WWW.MADANCA.COM </a:t>
            </a:r>
          </a:p>
          <a:p>
            <a:pPr algn="ctr"/>
            <a:r>
              <a:rPr lang="en-US" sz="1200" dirty="0">
                <a:solidFill>
                  <a:srgbClr val="FF6600"/>
                </a:solidFill>
                <a:hlinkClick r:id="rId4"/>
              </a:rPr>
              <a:t>905 268 0150</a:t>
            </a:r>
            <a:endParaRPr lang="en-US" sz="1200" dirty="0">
              <a:solidFill>
                <a:srgbClr val="FF6600"/>
              </a:solidFill>
            </a:endParaRPr>
          </a:p>
        </p:txBody>
      </p:sp>
    </p:spTree>
    <p:extLst>
      <p:ext uri="{BB962C8B-B14F-4D97-AF65-F5344CB8AC3E}">
        <p14:creationId xmlns:p14="http://schemas.microsoft.com/office/powerpoint/2010/main" val="2425802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Profit on Sale of Real Estate</a:t>
            </a:r>
            <a:br>
              <a:rPr lang="en-US" dirty="0" smtClean="0"/>
            </a:br>
            <a:r>
              <a:rPr lang="en-US" dirty="0" smtClean="0"/>
              <a:t>Investments </a:t>
            </a:r>
            <a:endParaRPr lang="en-US" dirty="0"/>
          </a:p>
        </p:txBody>
      </p:sp>
      <p:pic>
        <p:nvPicPr>
          <p:cNvPr id="5" name="Picture 4" descr="Profi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9205" y="3881372"/>
            <a:ext cx="4420275" cy="2661885"/>
          </a:xfrm>
          <a:prstGeom prst="rect">
            <a:avLst/>
          </a:prstGeom>
        </p:spPr>
      </p:pic>
      <p:sp>
        <p:nvSpPr>
          <p:cNvPr id="3" name="Content Placeholder 2"/>
          <p:cNvSpPr>
            <a:spLocks noGrp="1"/>
          </p:cNvSpPr>
          <p:nvPr>
            <p:ph idx="1"/>
          </p:nvPr>
        </p:nvSpPr>
        <p:spPr/>
        <p:txBody>
          <a:bodyPr/>
          <a:lstStyle/>
          <a:p>
            <a:r>
              <a:rPr lang="en-US" b="1" dirty="0" smtClean="0"/>
              <a:t>Net sales proceeds minus the cost = </a:t>
            </a:r>
            <a:r>
              <a:rPr lang="en-US" b="1" i="1" dirty="0" smtClean="0"/>
              <a:t>Profit (gain)</a:t>
            </a:r>
          </a:p>
          <a:p>
            <a:r>
              <a:rPr lang="en-US" dirty="0" smtClean="0"/>
              <a:t>Net sales proceeds = selling price &amp; legal fees paid to lawyer &amp; commission to realtor </a:t>
            </a:r>
          </a:p>
          <a:p>
            <a:r>
              <a:rPr lang="en-US" dirty="0"/>
              <a:t> </a:t>
            </a:r>
            <a:r>
              <a:rPr lang="en-US" dirty="0" smtClean="0"/>
              <a:t>Cost = Original Purchase Price + </a:t>
            </a:r>
            <a:r>
              <a:rPr lang="en-US" dirty="0" smtClean="0"/>
              <a:t>improvements</a:t>
            </a:r>
            <a:endParaRPr lang="en-US" dirty="0"/>
          </a:p>
        </p:txBody>
      </p:sp>
      <p:pic>
        <p:nvPicPr>
          <p:cNvPr id="9" name="Picture 8" descr="madan-new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89" y="6180860"/>
            <a:ext cx="3025434" cy="1064158"/>
          </a:xfrm>
          <a:prstGeom prst="rect">
            <a:avLst/>
          </a:prstGeom>
        </p:spPr>
      </p:pic>
      <p:sp>
        <p:nvSpPr>
          <p:cNvPr id="10" name="Rectangle 9"/>
          <p:cNvSpPr/>
          <p:nvPr/>
        </p:nvSpPr>
        <p:spPr>
          <a:xfrm>
            <a:off x="2262188" y="6358548"/>
            <a:ext cx="4572000" cy="461665"/>
          </a:xfrm>
          <a:prstGeom prst="rect">
            <a:avLst/>
          </a:prstGeom>
        </p:spPr>
        <p:txBody>
          <a:bodyPr>
            <a:spAutoFit/>
          </a:bodyPr>
          <a:lstStyle/>
          <a:p>
            <a:pPr algn="ctr"/>
            <a:r>
              <a:rPr lang="en-US" sz="1200" dirty="0">
                <a:solidFill>
                  <a:srgbClr val="FF6600"/>
                </a:solidFill>
                <a:hlinkClick r:id="rId4"/>
              </a:rPr>
              <a:t>WWW.MADANCA.COM </a:t>
            </a:r>
          </a:p>
          <a:p>
            <a:pPr algn="ctr"/>
            <a:r>
              <a:rPr lang="en-US" sz="1200" dirty="0">
                <a:solidFill>
                  <a:srgbClr val="FF6600"/>
                </a:solidFill>
                <a:hlinkClick r:id="rId4"/>
              </a:rPr>
              <a:t>905 268 0150</a:t>
            </a:r>
            <a:endParaRPr lang="en-US" sz="1200" dirty="0">
              <a:solidFill>
                <a:srgbClr val="FF6600"/>
              </a:solidFill>
            </a:endParaRPr>
          </a:p>
        </p:txBody>
      </p:sp>
    </p:spTree>
    <p:extLst>
      <p:ext uri="{BB962C8B-B14F-4D97-AF65-F5344CB8AC3E}">
        <p14:creationId xmlns:p14="http://schemas.microsoft.com/office/powerpoint/2010/main" val="384658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Improvements</a:t>
            </a:r>
            <a:endParaRPr lang="en-US" dirty="0"/>
          </a:p>
        </p:txBody>
      </p:sp>
      <p:sp>
        <p:nvSpPr>
          <p:cNvPr id="3" name="Content Placeholder 2"/>
          <p:cNvSpPr>
            <a:spLocks noGrp="1"/>
          </p:cNvSpPr>
          <p:nvPr>
            <p:ph idx="1"/>
          </p:nvPr>
        </p:nvSpPr>
        <p:spPr/>
        <p:txBody>
          <a:bodyPr/>
          <a:lstStyle/>
          <a:p>
            <a:r>
              <a:rPr lang="en-US" dirty="0" smtClean="0"/>
              <a:t>Improvements increase cost of your property &amp; reduce tax</a:t>
            </a:r>
          </a:p>
          <a:p>
            <a:r>
              <a:rPr lang="en-US" dirty="0" smtClean="0"/>
              <a:t>Extend the life of your real estate investment </a:t>
            </a:r>
            <a:endParaRPr lang="en-US" dirty="0"/>
          </a:p>
        </p:txBody>
      </p:sp>
      <p:pic>
        <p:nvPicPr>
          <p:cNvPr id="5" name="Picture 4" descr="imgr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2630" y="3912586"/>
            <a:ext cx="3378200" cy="2413000"/>
          </a:xfrm>
          <a:prstGeom prst="rect">
            <a:avLst/>
          </a:prstGeom>
        </p:spPr>
      </p:pic>
      <p:pic>
        <p:nvPicPr>
          <p:cNvPr id="9" name="Picture 8" descr="madan-new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89" y="6167350"/>
            <a:ext cx="3025434" cy="1064158"/>
          </a:xfrm>
          <a:prstGeom prst="rect">
            <a:avLst/>
          </a:prstGeom>
        </p:spPr>
      </p:pic>
      <p:sp>
        <p:nvSpPr>
          <p:cNvPr id="10" name="Rectangle 9"/>
          <p:cNvSpPr/>
          <p:nvPr/>
        </p:nvSpPr>
        <p:spPr>
          <a:xfrm>
            <a:off x="2262188" y="6358548"/>
            <a:ext cx="4572000" cy="461665"/>
          </a:xfrm>
          <a:prstGeom prst="rect">
            <a:avLst/>
          </a:prstGeom>
        </p:spPr>
        <p:txBody>
          <a:bodyPr>
            <a:spAutoFit/>
          </a:bodyPr>
          <a:lstStyle/>
          <a:p>
            <a:pPr algn="ctr"/>
            <a:r>
              <a:rPr lang="en-US" sz="1200" dirty="0">
                <a:solidFill>
                  <a:srgbClr val="FF6600"/>
                </a:solidFill>
                <a:hlinkClick r:id="rId4"/>
              </a:rPr>
              <a:t>WWW.MADANCA.COM </a:t>
            </a:r>
          </a:p>
          <a:p>
            <a:pPr algn="ctr"/>
            <a:r>
              <a:rPr lang="en-US" sz="1200" dirty="0">
                <a:solidFill>
                  <a:srgbClr val="FF6600"/>
                </a:solidFill>
                <a:hlinkClick r:id="rId4"/>
              </a:rPr>
              <a:t>905 268 0150</a:t>
            </a:r>
            <a:endParaRPr lang="en-US" sz="1200" dirty="0">
              <a:solidFill>
                <a:srgbClr val="FF6600"/>
              </a:solidFill>
            </a:endParaRPr>
          </a:p>
        </p:txBody>
      </p:sp>
    </p:spTree>
    <p:extLst>
      <p:ext uri="{BB962C8B-B14F-4D97-AF65-F5344CB8AC3E}">
        <p14:creationId xmlns:p14="http://schemas.microsoft.com/office/powerpoint/2010/main" val="687383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Capital Cost Allowance</a:t>
            </a:r>
            <a:endParaRPr lang="en-US" dirty="0"/>
          </a:p>
        </p:txBody>
      </p:sp>
      <p:sp>
        <p:nvSpPr>
          <p:cNvPr id="3" name="Content Placeholder 2"/>
          <p:cNvSpPr>
            <a:spLocks noGrp="1"/>
          </p:cNvSpPr>
          <p:nvPr>
            <p:ph idx="1"/>
          </p:nvPr>
        </p:nvSpPr>
        <p:spPr/>
        <p:txBody>
          <a:bodyPr/>
          <a:lstStyle/>
          <a:p>
            <a:r>
              <a:rPr lang="en-US" dirty="0" smtClean="0"/>
              <a:t>Selling a property? Factor in depreciation </a:t>
            </a:r>
            <a:r>
              <a:rPr lang="en-US" i="1" dirty="0" smtClean="0"/>
              <a:t>(Capital Cost Allowance) </a:t>
            </a:r>
          </a:p>
          <a:p>
            <a:r>
              <a:rPr lang="en-US" dirty="0" smtClean="0"/>
              <a:t>Depreciation on your property is tax deductible</a:t>
            </a:r>
          </a:p>
          <a:p>
            <a:r>
              <a:rPr lang="en-US" dirty="0" smtClean="0"/>
              <a:t>Capital cost allowance claimed must be included in your taxable income known as recapture</a:t>
            </a:r>
          </a:p>
        </p:txBody>
      </p:sp>
      <p:pic>
        <p:nvPicPr>
          <p:cNvPr id="8" name="Picture 7" descr="madan-new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89" y="6167350"/>
            <a:ext cx="3025434" cy="1064158"/>
          </a:xfrm>
          <a:prstGeom prst="rect">
            <a:avLst/>
          </a:prstGeom>
        </p:spPr>
      </p:pic>
      <p:sp>
        <p:nvSpPr>
          <p:cNvPr id="9" name="Rectangle 8"/>
          <p:cNvSpPr/>
          <p:nvPr/>
        </p:nvSpPr>
        <p:spPr>
          <a:xfrm>
            <a:off x="2262188" y="6358548"/>
            <a:ext cx="4572000" cy="461665"/>
          </a:xfrm>
          <a:prstGeom prst="rect">
            <a:avLst/>
          </a:prstGeom>
        </p:spPr>
        <p:txBody>
          <a:bodyPr>
            <a:spAutoFit/>
          </a:bodyPr>
          <a:lstStyle/>
          <a:p>
            <a:pPr algn="ctr"/>
            <a:r>
              <a:rPr lang="en-US" sz="1200" dirty="0">
                <a:solidFill>
                  <a:srgbClr val="FF6600"/>
                </a:solidFill>
                <a:hlinkClick r:id="rId3"/>
              </a:rPr>
              <a:t>WWW.MADANCA.COM </a:t>
            </a:r>
          </a:p>
          <a:p>
            <a:pPr algn="ctr"/>
            <a:r>
              <a:rPr lang="en-US" sz="1200" dirty="0">
                <a:solidFill>
                  <a:srgbClr val="FF6600"/>
                </a:solidFill>
                <a:hlinkClick r:id="rId3"/>
              </a:rPr>
              <a:t>905 268 0150</a:t>
            </a:r>
            <a:endParaRPr lang="en-US" sz="1200" dirty="0">
              <a:solidFill>
                <a:srgbClr val="FF6600"/>
              </a:solidFill>
            </a:endParaRPr>
          </a:p>
        </p:txBody>
      </p:sp>
    </p:spTree>
    <p:extLst>
      <p:ext uri="{BB962C8B-B14F-4D97-AF65-F5344CB8AC3E}">
        <p14:creationId xmlns:p14="http://schemas.microsoft.com/office/powerpoint/2010/main" val="14638765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Sole Proprietor</a:t>
            </a:r>
            <a:r>
              <a:rPr lang="en-US" dirty="0"/>
              <a:t> </a:t>
            </a:r>
            <a:r>
              <a:rPr lang="en-US" dirty="0" smtClean="0"/>
              <a:t>Taxes</a:t>
            </a:r>
            <a:endParaRPr lang="en-US" dirty="0"/>
          </a:p>
        </p:txBody>
      </p:sp>
      <p:sp>
        <p:nvSpPr>
          <p:cNvPr id="3" name="Content Placeholder 2"/>
          <p:cNvSpPr>
            <a:spLocks noGrp="1"/>
          </p:cNvSpPr>
          <p:nvPr>
            <p:ph idx="1"/>
          </p:nvPr>
        </p:nvSpPr>
        <p:spPr/>
        <p:txBody>
          <a:bodyPr/>
          <a:lstStyle/>
          <a:p>
            <a:r>
              <a:rPr lang="en-US" dirty="0" smtClean="0"/>
              <a:t>Sole proprietor = Sole owner of property</a:t>
            </a:r>
          </a:p>
          <a:p>
            <a:r>
              <a:rPr lang="en-US" dirty="0" smtClean="0"/>
              <a:t>Sole proprietor will pay capital gains tax on real estate sale of rental property </a:t>
            </a:r>
          </a:p>
          <a:p>
            <a:r>
              <a:rPr lang="en-US" dirty="0" smtClean="0"/>
              <a:t>Sole Proprietor does not have limited liability protection (you could lose your </a:t>
            </a:r>
            <a:r>
              <a:rPr lang="en-US" dirty="0" smtClean="0"/>
              <a:t>home/car/savings /etc. </a:t>
            </a:r>
            <a:r>
              <a:rPr lang="en-US" dirty="0" smtClean="0"/>
              <a:t>) </a:t>
            </a:r>
          </a:p>
          <a:p>
            <a:endParaRPr lang="en-US" dirty="0" smtClean="0"/>
          </a:p>
        </p:txBody>
      </p:sp>
      <p:pic>
        <p:nvPicPr>
          <p:cNvPr id="8" name="Picture 7" descr="madan-new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89" y="6167350"/>
            <a:ext cx="3025434" cy="1064158"/>
          </a:xfrm>
          <a:prstGeom prst="rect">
            <a:avLst/>
          </a:prstGeom>
        </p:spPr>
      </p:pic>
      <p:sp>
        <p:nvSpPr>
          <p:cNvPr id="9" name="Rectangle 8"/>
          <p:cNvSpPr/>
          <p:nvPr/>
        </p:nvSpPr>
        <p:spPr>
          <a:xfrm>
            <a:off x="2262188" y="6358548"/>
            <a:ext cx="4572000" cy="461665"/>
          </a:xfrm>
          <a:prstGeom prst="rect">
            <a:avLst/>
          </a:prstGeom>
        </p:spPr>
        <p:txBody>
          <a:bodyPr>
            <a:spAutoFit/>
          </a:bodyPr>
          <a:lstStyle/>
          <a:p>
            <a:pPr algn="ctr"/>
            <a:r>
              <a:rPr lang="en-US" sz="1200" dirty="0">
                <a:solidFill>
                  <a:srgbClr val="FF6600"/>
                </a:solidFill>
                <a:hlinkClick r:id="rId3"/>
              </a:rPr>
              <a:t>WWW.MADANCA.COM </a:t>
            </a:r>
          </a:p>
          <a:p>
            <a:pPr algn="ctr"/>
            <a:r>
              <a:rPr lang="en-US" sz="1200" dirty="0">
                <a:solidFill>
                  <a:srgbClr val="FF6600"/>
                </a:solidFill>
                <a:hlinkClick r:id="rId3"/>
              </a:rPr>
              <a:t>905 268 0150</a:t>
            </a:r>
            <a:endParaRPr lang="en-US" sz="1200" dirty="0">
              <a:solidFill>
                <a:srgbClr val="FF6600"/>
              </a:solidFill>
            </a:endParaRPr>
          </a:p>
        </p:txBody>
      </p:sp>
    </p:spTree>
    <p:extLst>
      <p:ext uri="{BB962C8B-B14F-4D97-AF65-F5344CB8AC3E}">
        <p14:creationId xmlns:p14="http://schemas.microsoft.com/office/powerpoint/2010/main" val="20191589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Income Splitting with Partner</a:t>
            </a:r>
            <a:endParaRPr lang="en-US" dirty="0"/>
          </a:p>
        </p:txBody>
      </p:sp>
      <p:sp>
        <p:nvSpPr>
          <p:cNvPr id="3" name="Content Placeholder 2"/>
          <p:cNvSpPr>
            <a:spLocks noGrp="1"/>
          </p:cNvSpPr>
          <p:nvPr>
            <p:ph idx="1"/>
          </p:nvPr>
        </p:nvSpPr>
        <p:spPr/>
        <p:txBody>
          <a:bodyPr/>
          <a:lstStyle/>
          <a:p>
            <a:r>
              <a:rPr lang="en-US" dirty="0"/>
              <a:t>By purchasing the house jointly with your spouse. You and your spouse can split the profits from the rents on a 50/50 basis. </a:t>
            </a:r>
          </a:p>
          <a:p>
            <a:r>
              <a:rPr lang="en-US" dirty="0"/>
              <a:t>This is much better tax strategy compared to buying the house solely in your name and including all of the income from the house on your tax return</a:t>
            </a:r>
            <a:r>
              <a:rPr lang="en-US" dirty="0" smtClean="0"/>
              <a:t>.</a:t>
            </a:r>
          </a:p>
          <a:p>
            <a:r>
              <a:rPr lang="en-US" dirty="0" smtClean="0"/>
              <a:t>Spousal loan – 1% </a:t>
            </a:r>
            <a:endParaRPr lang="en-US" dirty="0"/>
          </a:p>
          <a:p>
            <a:endParaRPr lang="en-US" dirty="0"/>
          </a:p>
        </p:txBody>
      </p:sp>
      <p:pic>
        <p:nvPicPr>
          <p:cNvPr id="4" name="Picture 3" descr="madan-new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44577" y="5991720"/>
            <a:ext cx="3025434" cy="1064158"/>
          </a:xfrm>
          <a:prstGeom prst="rect">
            <a:avLst/>
          </a:prstGeom>
        </p:spPr>
      </p:pic>
      <p:sp>
        <p:nvSpPr>
          <p:cNvPr id="7" name="Rectangle 6"/>
          <p:cNvSpPr/>
          <p:nvPr/>
        </p:nvSpPr>
        <p:spPr>
          <a:xfrm>
            <a:off x="2262188" y="6358548"/>
            <a:ext cx="4572000" cy="461665"/>
          </a:xfrm>
          <a:prstGeom prst="rect">
            <a:avLst/>
          </a:prstGeom>
        </p:spPr>
        <p:txBody>
          <a:bodyPr>
            <a:spAutoFit/>
          </a:bodyPr>
          <a:lstStyle/>
          <a:p>
            <a:pPr algn="ctr"/>
            <a:r>
              <a:rPr lang="en-US" sz="1200" dirty="0">
                <a:solidFill>
                  <a:srgbClr val="FF6600"/>
                </a:solidFill>
                <a:hlinkClick r:id="rId3"/>
              </a:rPr>
              <a:t>WWW.MADANCA.COM </a:t>
            </a:r>
          </a:p>
          <a:p>
            <a:pPr algn="ctr"/>
            <a:r>
              <a:rPr lang="en-US" sz="1200" dirty="0">
                <a:solidFill>
                  <a:srgbClr val="FF6600"/>
                </a:solidFill>
                <a:hlinkClick r:id="rId3"/>
              </a:rPr>
              <a:t>905 268 0150</a:t>
            </a:r>
            <a:endParaRPr lang="en-US" sz="1200" dirty="0">
              <a:solidFill>
                <a:srgbClr val="FF6600"/>
              </a:solidFill>
            </a:endParaRPr>
          </a:p>
        </p:txBody>
      </p:sp>
    </p:spTree>
    <p:extLst>
      <p:ext uri="{BB962C8B-B14F-4D97-AF65-F5344CB8AC3E}">
        <p14:creationId xmlns:p14="http://schemas.microsoft.com/office/powerpoint/2010/main" val="25926632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Taxes for Corporations on </a:t>
            </a:r>
            <a:br>
              <a:rPr lang="en-US" dirty="0" smtClean="0"/>
            </a:br>
            <a:r>
              <a:rPr lang="en-US" dirty="0" smtClean="0"/>
              <a:t>Real Estate Canada</a:t>
            </a:r>
            <a:endParaRPr lang="en-US" dirty="0"/>
          </a:p>
        </p:txBody>
      </p:sp>
      <p:sp>
        <p:nvSpPr>
          <p:cNvPr id="3" name="Content Placeholder 2"/>
          <p:cNvSpPr>
            <a:spLocks noGrp="1"/>
          </p:cNvSpPr>
          <p:nvPr>
            <p:ph idx="1"/>
          </p:nvPr>
        </p:nvSpPr>
        <p:spPr>
          <a:xfrm>
            <a:off x="1023936" y="1834033"/>
            <a:ext cx="7662864" cy="3267169"/>
          </a:xfrm>
          <a:prstGeom prst="rightArrow">
            <a:avLst/>
          </a:prstGeom>
        </p:spPr>
        <p:txBody>
          <a:bodyPr>
            <a:noAutofit/>
          </a:bodyPr>
          <a:lstStyle/>
          <a:p>
            <a:r>
              <a:rPr lang="en-US" dirty="0" smtClean="0"/>
              <a:t>Buy real estate through a corporation to have limited liability. </a:t>
            </a:r>
            <a:endParaRPr lang="en-US" dirty="0"/>
          </a:p>
          <a:p>
            <a:r>
              <a:rPr lang="en-US" dirty="0" smtClean="0"/>
              <a:t>Personal assets remain unharmed if property suffers a loss</a:t>
            </a:r>
          </a:p>
          <a:p>
            <a:r>
              <a:rPr lang="en-US" dirty="0" smtClean="0"/>
              <a:t>Double taxation may occur </a:t>
            </a:r>
          </a:p>
          <a:p>
            <a:r>
              <a:rPr lang="en-US" dirty="0" smtClean="0"/>
              <a:t>Sell a property for profit -&gt; Pay capital gains tax  </a:t>
            </a:r>
          </a:p>
          <a:p>
            <a:r>
              <a:rPr lang="en-US" dirty="0" smtClean="0"/>
              <a:t>Income splitting with shareholders </a:t>
            </a:r>
            <a:endParaRPr lang="en-US" dirty="0"/>
          </a:p>
        </p:txBody>
      </p:sp>
      <p:pic>
        <p:nvPicPr>
          <p:cNvPr id="4" name="Picture 3" descr="madan-new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44577" y="5991720"/>
            <a:ext cx="3025434" cy="1064158"/>
          </a:xfrm>
          <a:prstGeom prst="rect">
            <a:avLst/>
          </a:prstGeom>
        </p:spPr>
      </p:pic>
      <p:sp>
        <p:nvSpPr>
          <p:cNvPr id="8" name="Rectangle 7"/>
          <p:cNvSpPr/>
          <p:nvPr/>
        </p:nvSpPr>
        <p:spPr>
          <a:xfrm>
            <a:off x="2262188" y="6358548"/>
            <a:ext cx="4572000" cy="461665"/>
          </a:xfrm>
          <a:prstGeom prst="rect">
            <a:avLst/>
          </a:prstGeom>
        </p:spPr>
        <p:txBody>
          <a:bodyPr>
            <a:spAutoFit/>
          </a:bodyPr>
          <a:lstStyle/>
          <a:p>
            <a:pPr algn="ctr"/>
            <a:r>
              <a:rPr lang="en-US" sz="1200" dirty="0">
                <a:solidFill>
                  <a:srgbClr val="FF6600"/>
                </a:solidFill>
                <a:hlinkClick r:id="rId3"/>
              </a:rPr>
              <a:t>WWW.MADANCA.COM </a:t>
            </a:r>
          </a:p>
          <a:p>
            <a:pPr algn="ctr"/>
            <a:r>
              <a:rPr lang="en-US" sz="1200" dirty="0">
                <a:solidFill>
                  <a:srgbClr val="FF6600"/>
                </a:solidFill>
                <a:hlinkClick r:id="rId3"/>
              </a:rPr>
              <a:t>905 268 0150</a:t>
            </a:r>
            <a:endParaRPr lang="en-US" sz="1200" dirty="0">
              <a:solidFill>
                <a:srgbClr val="FF6600"/>
              </a:solidFill>
            </a:endParaRPr>
          </a:p>
        </p:txBody>
      </p:sp>
    </p:spTree>
    <p:extLst>
      <p:ext uri="{BB962C8B-B14F-4D97-AF65-F5344CB8AC3E}">
        <p14:creationId xmlns:p14="http://schemas.microsoft.com/office/powerpoint/2010/main" val="19309361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Taxes for Corporations on </a:t>
            </a:r>
            <a:br>
              <a:rPr lang="en-US" dirty="0"/>
            </a:br>
            <a:r>
              <a:rPr lang="en-US" dirty="0"/>
              <a:t>Real Estate Canada</a:t>
            </a:r>
          </a:p>
        </p:txBody>
      </p:sp>
      <p:sp>
        <p:nvSpPr>
          <p:cNvPr id="3" name="Content Placeholder 2"/>
          <p:cNvSpPr>
            <a:spLocks noGrp="1"/>
          </p:cNvSpPr>
          <p:nvPr>
            <p:ph idx="1"/>
          </p:nvPr>
        </p:nvSpPr>
        <p:spPr/>
        <p:txBody>
          <a:bodyPr>
            <a:normAutofit fontScale="77500" lnSpcReduction="20000"/>
          </a:bodyPr>
          <a:lstStyle/>
          <a:p>
            <a:r>
              <a:rPr lang="en-US" dirty="0" smtClean="0"/>
              <a:t>After-tax profits distributed to shareholders in the form of dividends are taxed personally. </a:t>
            </a:r>
          </a:p>
          <a:p>
            <a:r>
              <a:rPr lang="en-US" dirty="0" smtClean="0"/>
              <a:t>Dividend tax credit to help reduce taxes payable</a:t>
            </a:r>
          </a:p>
          <a:p>
            <a:r>
              <a:rPr lang="en-US" dirty="0" smtClean="0"/>
              <a:t>High income tax – combined federal and provincial rate (roughly 50%)</a:t>
            </a:r>
          </a:p>
          <a:p>
            <a:r>
              <a:rPr lang="en-US" dirty="0"/>
              <a:t>Almost the same tax rate for individuals who are in the highest marginal bracket.</a:t>
            </a:r>
          </a:p>
          <a:p>
            <a:pPr lvl="1"/>
            <a:r>
              <a:rPr lang="en-US" i="1" dirty="0"/>
              <a:t>Tax savings do not result by holding real estate in a </a:t>
            </a:r>
            <a:r>
              <a:rPr lang="en-US" i="1" dirty="0" smtClean="0"/>
              <a:t>corporation</a:t>
            </a:r>
          </a:p>
          <a:p>
            <a:pPr marL="349250" lvl="1" indent="0">
              <a:buNone/>
            </a:pPr>
            <a:endParaRPr lang="en-US" i="1" dirty="0" smtClean="0"/>
          </a:p>
          <a:p>
            <a:pPr marL="349250" lvl="1" indent="0">
              <a:buNone/>
            </a:pPr>
            <a:r>
              <a:rPr lang="en-US" i="1" dirty="0" smtClean="0"/>
              <a:t>Tax on flips = 15% corporate tax ; consider bare trust </a:t>
            </a:r>
            <a:endParaRPr lang="en-US" i="1" dirty="0"/>
          </a:p>
          <a:p>
            <a:endParaRPr lang="en-US" dirty="0"/>
          </a:p>
        </p:txBody>
      </p:sp>
      <p:pic>
        <p:nvPicPr>
          <p:cNvPr id="4" name="Picture 3" descr="madan-new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44577" y="5991720"/>
            <a:ext cx="3025434" cy="1064158"/>
          </a:xfrm>
          <a:prstGeom prst="rect">
            <a:avLst/>
          </a:prstGeom>
        </p:spPr>
      </p:pic>
      <p:sp>
        <p:nvSpPr>
          <p:cNvPr id="7" name="Rectangle 6"/>
          <p:cNvSpPr/>
          <p:nvPr/>
        </p:nvSpPr>
        <p:spPr>
          <a:xfrm>
            <a:off x="2262188" y="6358548"/>
            <a:ext cx="4572000" cy="461665"/>
          </a:xfrm>
          <a:prstGeom prst="rect">
            <a:avLst/>
          </a:prstGeom>
        </p:spPr>
        <p:txBody>
          <a:bodyPr>
            <a:spAutoFit/>
          </a:bodyPr>
          <a:lstStyle/>
          <a:p>
            <a:pPr algn="ctr"/>
            <a:r>
              <a:rPr lang="en-US" sz="1200" dirty="0">
                <a:solidFill>
                  <a:srgbClr val="FF6600"/>
                </a:solidFill>
                <a:hlinkClick r:id="rId3"/>
              </a:rPr>
              <a:t>WWW.MADANCA.COM </a:t>
            </a:r>
          </a:p>
          <a:p>
            <a:pPr algn="ctr"/>
            <a:r>
              <a:rPr lang="en-US" sz="1200" dirty="0">
                <a:solidFill>
                  <a:srgbClr val="FF6600"/>
                </a:solidFill>
                <a:hlinkClick r:id="rId3"/>
              </a:rPr>
              <a:t>905 268 0150</a:t>
            </a:r>
            <a:endParaRPr lang="en-US" sz="1200" dirty="0">
              <a:solidFill>
                <a:srgbClr val="FF6600"/>
              </a:solidFill>
            </a:endParaRPr>
          </a:p>
        </p:txBody>
      </p:sp>
    </p:spTree>
    <p:extLst>
      <p:ext uri="{BB962C8B-B14F-4D97-AF65-F5344CB8AC3E}">
        <p14:creationId xmlns:p14="http://schemas.microsoft.com/office/powerpoint/2010/main" val="33571643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Tax Write offs</a:t>
            </a:r>
            <a:endParaRPr lang="en-US" dirty="0"/>
          </a:p>
        </p:txBody>
      </p:sp>
      <p:sp>
        <p:nvSpPr>
          <p:cNvPr id="3" name="Content Placeholder 2"/>
          <p:cNvSpPr>
            <a:spLocks noGrp="1"/>
          </p:cNvSpPr>
          <p:nvPr>
            <p:ph idx="1"/>
          </p:nvPr>
        </p:nvSpPr>
        <p:spPr>
          <a:xfrm>
            <a:off x="739775" y="2580405"/>
            <a:ext cx="7662864" cy="3728751"/>
          </a:xfrm>
        </p:spPr>
        <p:txBody>
          <a:bodyPr>
            <a:normAutofit/>
          </a:bodyPr>
          <a:lstStyle/>
          <a:p>
            <a:r>
              <a:rPr lang="en-US" dirty="0"/>
              <a:t>For rental properties in Canada, the most common expenses that are deductible are:</a:t>
            </a:r>
          </a:p>
          <a:p>
            <a:pPr lvl="1"/>
            <a:r>
              <a:rPr lang="en-US" dirty="0"/>
              <a:t>  Capital Cost Allowance</a:t>
            </a:r>
          </a:p>
          <a:p>
            <a:pPr lvl="1"/>
            <a:r>
              <a:rPr lang="en-US" dirty="0"/>
              <a:t>  Repairs and maintenance</a:t>
            </a:r>
          </a:p>
          <a:p>
            <a:pPr lvl="1"/>
            <a:r>
              <a:rPr lang="en-US" dirty="0"/>
              <a:t>  Interest</a:t>
            </a:r>
          </a:p>
          <a:p>
            <a:pPr lvl="1"/>
            <a:r>
              <a:rPr lang="en-US" dirty="0"/>
              <a:t>  Property taxes</a:t>
            </a:r>
          </a:p>
          <a:p>
            <a:pPr lvl="1"/>
            <a:r>
              <a:rPr lang="en-US" dirty="0"/>
              <a:t>  Utilities</a:t>
            </a:r>
          </a:p>
          <a:p>
            <a:pPr lvl="1"/>
            <a:r>
              <a:rPr lang="en-US" dirty="0"/>
              <a:t>  Capital improvements</a:t>
            </a:r>
          </a:p>
          <a:p>
            <a:pPr lvl="1"/>
            <a:r>
              <a:rPr lang="en-US" dirty="0"/>
              <a:t>  Management fees paid to a property manager</a:t>
            </a:r>
          </a:p>
          <a:p>
            <a:endParaRPr lang="en-US" dirty="0"/>
          </a:p>
          <a:p>
            <a:endParaRPr lang="en-US" dirty="0"/>
          </a:p>
        </p:txBody>
      </p:sp>
      <p:pic>
        <p:nvPicPr>
          <p:cNvPr id="4" name="Picture 3" descr="madan-new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44577" y="5991720"/>
            <a:ext cx="3025434" cy="1064158"/>
          </a:xfrm>
          <a:prstGeom prst="rect">
            <a:avLst/>
          </a:prstGeom>
        </p:spPr>
      </p:pic>
      <p:sp>
        <p:nvSpPr>
          <p:cNvPr id="7" name="Rectangle 6"/>
          <p:cNvSpPr/>
          <p:nvPr/>
        </p:nvSpPr>
        <p:spPr>
          <a:xfrm>
            <a:off x="2262188" y="6358548"/>
            <a:ext cx="4572000" cy="461665"/>
          </a:xfrm>
          <a:prstGeom prst="rect">
            <a:avLst/>
          </a:prstGeom>
        </p:spPr>
        <p:txBody>
          <a:bodyPr>
            <a:spAutoFit/>
          </a:bodyPr>
          <a:lstStyle/>
          <a:p>
            <a:pPr algn="ctr"/>
            <a:r>
              <a:rPr lang="en-US" sz="1200" dirty="0">
                <a:solidFill>
                  <a:srgbClr val="FF6600"/>
                </a:solidFill>
                <a:hlinkClick r:id="rId3"/>
              </a:rPr>
              <a:t>WWW.MADANCA.COM </a:t>
            </a:r>
          </a:p>
          <a:p>
            <a:pPr algn="ctr"/>
            <a:r>
              <a:rPr lang="en-US" sz="1200" dirty="0">
                <a:solidFill>
                  <a:srgbClr val="FF6600"/>
                </a:solidFill>
                <a:hlinkClick r:id="rId3"/>
              </a:rPr>
              <a:t>905 268 0150</a:t>
            </a:r>
            <a:endParaRPr lang="en-US" sz="1200" dirty="0">
              <a:solidFill>
                <a:srgbClr val="FF6600"/>
              </a:solidFill>
            </a:endParaRPr>
          </a:p>
        </p:txBody>
      </p:sp>
    </p:spTree>
    <p:extLst>
      <p:ext uri="{BB962C8B-B14F-4D97-AF65-F5344CB8AC3E}">
        <p14:creationId xmlns:p14="http://schemas.microsoft.com/office/powerpoint/2010/main" val="2735073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Change in Use of Property</a:t>
            </a:r>
            <a:endParaRPr lang="en-US" dirty="0"/>
          </a:p>
        </p:txBody>
      </p:sp>
      <p:sp>
        <p:nvSpPr>
          <p:cNvPr id="3" name="Content Placeholder 2"/>
          <p:cNvSpPr>
            <a:spLocks noGrp="1"/>
          </p:cNvSpPr>
          <p:nvPr>
            <p:ph idx="1"/>
          </p:nvPr>
        </p:nvSpPr>
        <p:spPr/>
        <p:txBody>
          <a:bodyPr/>
          <a:lstStyle/>
          <a:p>
            <a:r>
              <a:rPr lang="en-US" dirty="0" smtClean="0"/>
              <a:t>1) Convert all/part of principal residence to a rental or business operation</a:t>
            </a:r>
          </a:p>
          <a:p>
            <a:r>
              <a:rPr lang="en-US" dirty="0" smtClean="0"/>
              <a:t>2) Change rental or business operation to principal residence</a:t>
            </a:r>
          </a:p>
          <a:p>
            <a:pPr marL="0" indent="0">
              <a:buNone/>
            </a:pPr>
            <a:r>
              <a:rPr lang="en-US" dirty="0" smtClean="0"/>
              <a:t>If you generate a profit (fair market value &gt; adjusted cost base) </a:t>
            </a:r>
          </a:p>
          <a:p>
            <a:pPr marL="0" indent="0">
              <a:buNone/>
            </a:pPr>
            <a:r>
              <a:rPr lang="en-US" dirty="0" smtClean="0"/>
              <a:t>= taxable gain must be reported on personal tax return</a:t>
            </a:r>
            <a:endParaRPr lang="en-US" dirty="0"/>
          </a:p>
        </p:txBody>
      </p:sp>
      <p:pic>
        <p:nvPicPr>
          <p:cNvPr id="4" name="Picture 3" descr="madan-new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44577" y="5991720"/>
            <a:ext cx="3025434" cy="1064158"/>
          </a:xfrm>
          <a:prstGeom prst="rect">
            <a:avLst/>
          </a:prstGeom>
        </p:spPr>
      </p:pic>
      <p:sp>
        <p:nvSpPr>
          <p:cNvPr id="7" name="Rectangle 6"/>
          <p:cNvSpPr/>
          <p:nvPr/>
        </p:nvSpPr>
        <p:spPr>
          <a:xfrm>
            <a:off x="2262188" y="6358548"/>
            <a:ext cx="4572000" cy="461665"/>
          </a:xfrm>
          <a:prstGeom prst="rect">
            <a:avLst/>
          </a:prstGeom>
        </p:spPr>
        <p:txBody>
          <a:bodyPr>
            <a:spAutoFit/>
          </a:bodyPr>
          <a:lstStyle/>
          <a:p>
            <a:pPr algn="ctr"/>
            <a:r>
              <a:rPr lang="en-US" sz="1200" dirty="0">
                <a:solidFill>
                  <a:srgbClr val="FF6600"/>
                </a:solidFill>
                <a:hlinkClick r:id="rId3"/>
              </a:rPr>
              <a:t>WWW.MADANCA.COM </a:t>
            </a:r>
          </a:p>
          <a:p>
            <a:pPr algn="ctr"/>
            <a:r>
              <a:rPr lang="en-US" sz="1200" dirty="0">
                <a:solidFill>
                  <a:srgbClr val="FF6600"/>
                </a:solidFill>
                <a:hlinkClick r:id="rId3"/>
              </a:rPr>
              <a:t>905 268 0150</a:t>
            </a:r>
            <a:endParaRPr lang="en-US" sz="1200" dirty="0">
              <a:solidFill>
                <a:srgbClr val="FF6600"/>
              </a:solidFill>
            </a:endParaRPr>
          </a:p>
        </p:txBody>
      </p:sp>
    </p:spTree>
    <p:extLst>
      <p:ext uri="{BB962C8B-B14F-4D97-AF65-F5344CB8AC3E}">
        <p14:creationId xmlns:p14="http://schemas.microsoft.com/office/powerpoint/2010/main" val="16818764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Rent out a Part of your Home</a:t>
            </a:r>
            <a:endParaRPr lang="en-US" dirty="0"/>
          </a:p>
        </p:txBody>
      </p:sp>
      <p:sp>
        <p:nvSpPr>
          <p:cNvPr id="3" name="Content Placeholder 2"/>
          <p:cNvSpPr>
            <a:spLocks noGrp="1"/>
          </p:cNvSpPr>
          <p:nvPr>
            <p:ph idx="1"/>
          </p:nvPr>
        </p:nvSpPr>
        <p:spPr>
          <a:xfrm>
            <a:off x="766799" y="2364246"/>
            <a:ext cx="7662864" cy="3913242"/>
          </a:xfrm>
        </p:spPr>
        <p:txBody>
          <a:bodyPr>
            <a:normAutofit lnSpcReduction="10000"/>
          </a:bodyPr>
          <a:lstStyle/>
          <a:p>
            <a:r>
              <a:rPr lang="en-US" dirty="0" smtClean="0"/>
              <a:t>Most cases: Renting a house you are living in? Capital </a:t>
            </a:r>
            <a:r>
              <a:rPr lang="en-US" dirty="0"/>
              <a:t>g</a:t>
            </a:r>
            <a:r>
              <a:rPr lang="en-US" dirty="0" smtClean="0"/>
              <a:t>ains realized will be tax exempt </a:t>
            </a:r>
          </a:p>
          <a:p>
            <a:pPr marL="0" indent="0">
              <a:buNone/>
            </a:pPr>
            <a:r>
              <a:rPr lang="en-US" dirty="0" smtClean="0"/>
              <a:t>Principal Residence is not considered to have changed its use (to a rental property) if: </a:t>
            </a:r>
            <a:endParaRPr lang="en-US" dirty="0"/>
          </a:p>
          <a:p>
            <a:pPr marL="457200" indent="-457200">
              <a:buAutoNum type="arabicParenR"/>
            </a:pPr>
            <a:r>
              <a:rPr lang="en-US" dirty="0" smtClean="0"/>
              <a:t>rental/business property is small compared to personal residence part </a:t>
            </a:r>
          </a:p>
          <a:p>
            <a:pPr marL="457200" indent="-457200">
              <a:buAutoNum type="arabicParenR"/>
            </a:pPr>
            <a:r>
              <a:rPr lang="en-US" dirty="0" smtClean="0"/>
              <a:t>There is no structural changes to the property making or suitable for business or rental purpose</a:t>
            </a:r>
          </a:p>
          <a:p>
            <a:pPr marL="457200" indent="-457200">
              <a:buAutoNum type="arabicParenR"/>
            </a:pPr>
            <a:r>
              <a:rPr lang="en-US" dirty="0" smtClean="0"/>
              <a:t>No CCA has been deducted on the business or rental </a:t>
            </a:r>
            <a:r>
              <a:rPr lang="en-US" dirty="0" smtClean="0"/>
              <a:t>part</a:t>
            </a:r>
          </a:p>
        </p:txBody>
      </p:sp>
      <p:pic>
        <p:nvPicPr>
          <p:cNvPr id="4" name="Picture 3" descr="madan-new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89" y="6167350"/>
            <a:ext cx="3025434" cy="1064158"/>
          </a:xfrm>
          <a:prstGeom prst="rect">
            <a:avLst/>
          </a:prstGeom>
        </p:spPr>
      </p:pic>
      <p:sp>
        <p:nvSpPr>
          <p:cNvPr id="7" name="Rectangle 6"/>
          <p:cNvSpPr/>
          <p:nvPr/>
        </p:nvSpPr>
        <p:spPr>
          <a:xfrm>
            <a:off x="2262188" y="6358548"/>
            <a:ext cx="4572000" cy="461665"/>
          </a:xfrm>
          <a:prstGeom prst="rect">
            <a:avLst/>
          </a:prstGeom>
        </p:spPr>
        <p:txBody>
          <a:bodyPr>
            <a:spAutoFit/>
          </a:bodyPr>
          <a:lstStyle/>
          <a:p>
            <a:pPr algn="ctr"/>
            <a:r>
              <a:rPr lang="en-US" sz="1200" dirty="0">
                <a:solidFill>
                  <a:srgbClr val="FF6600"/>
                </a:solidFill>
                <a:hlinkClick r:id="rId3"/>
              </a:rPr>
              <a:t>WWW.MADANCA.COM </a:t>
            </a:r>
          </a:p>
          <a:p>
            <a:pPr algn="ctr"/>
            <a:r>
              <a:rPr lang="en-US" sz="1200" dirty="0">
                <a:solidFill>
                  <a:srgbClr val="FF6600"/>
                </a:solidFill>
                <a:hlinkClick r:id="rId3"/>
              </a:rPr>
              <a:t>905 268 0150</a:t>
            </a:r>
            <a:endParaRPr lang="en-US" sz="1200" dirty="0">
              <a:solidFill>
                <a:srgbClr val="FF6600"/>
              </a:solidFill>
            </a:endParaRPr>
          </a:p>
        </p:txBody>
      </p:sp>
    </p:spTree>
    <p:extLst>
      <p:ext uri="{BB962C8B-B14F-4D97-AF65-F5344CB8AC3E}">
        <p14:creationId xmlns:p14="http://schemas.microsoft.com/office/powerpoint/2010/main" val="39642025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a:t>If these conditions are not met then you must: </a:t>
            </a:r>
          </a:p>
          <a:p>
            <a:pPr marL="457200" indent="-457200">
              <a:buAutoNum type="arabicParenR"/>
            </a:pPr>
            <a:r>
              <a:rPr lang="en-US" dirty="0"/>
              <a:t>Split the selling price between rental part and principal residence part. </a:t>
            </a:r>
          </a:p>
          <a:p>
            <a:pPr marL="457200" indent="-457200">
              <a:buAutoNum type="arabicParenR"/>
            </a:pPr>
            <a:r>
              <a:rPr lang="en-US" dirty="0"/>
              <a:t>Report any capital gains on the part you used for rental purposes – no gains will be reported for principal residence portion. </a:t>
            </a:r>
          </a:p>
          <a:p>
            <a:endParaRPr lang="en-US" dirty="0"/>
          </a:p>
        </p:txBody>
      </p:sp>
      <p:pic>
        <p:nvPicPr>
          <p:cNvPr id="5" name="Picture 4" descr="madan-new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89" y="6167350"/>
            <a:ext cx="3025434" cy="1064158"/>
          </a:xfrm>
          <a:prstGeom prst="rect">
            <a:avLst/>
          </a:prstGeom>
        </p:spPr>
      </p:pic>
      <p:sp>
        <p:nvSpPr>
          <p:cNvPr id="6" name="Rectangle 5"/>
          <p:cNvSpPr/>
          <p:nvPr/>
        </p:nvSpPr>
        <p:spPr>
          <a:xfrm>
            <a:off x="2262188" y="6358548"/>
            <a:ext cx="4572000" cy="461665"/>
          </a:xfrm>
          <a:prstGeom prst="rect">
            <a:avLst/>
          </a:prstGeom>
        </p:spPr>
        <p:txBody>
          <a:bodyPr>
            <a:spAutoFit/>
          </a:bodyPr>
          <a:lstStyle/>
          <a:p>
            <a:pPr algn="ctr"/>
            <a:r>
              <a:rPr lang="en-US" sz="1200" dirty="0">
                <a:solidFill>
                  <a:srgbClr val="FF6600"/>
                </a:solidFill>
                <a:hlinkClick r:id="rId3"/>
              </a:rPr>
              <a:t>WWW.MADANCA.COM </a:t>
            </a:r>
          </a:p>
          <a:p>
            <a:pPr algn="ctr"/>
            <a:r>
              <a:rPr lang="en-US" sz="1200" dirty="0">
                <a:solidFill>
                  <a:srgbClr val="FF6600"/>
                </a:solidFill>
                <a:hlinkClick r:id="rId3"/>
              </a:rPr>
              <a:t>905 268 0150</a:t>
            </a:r>
            <a:endParaRPr lang="en-US" sz="1200" dirty="0">
              <a:solidFill>
                <a:srgbClr val="FF6600"/>
              </a:solidFill>
            </a:endParaRPr>
          </a:p>
        </p:txBody>
      </p:sp>
    </p:spTree>
    <p:extLst>
      <p:ext uri="{BB962C8B-B14F-4D97-AF65-F5344CB8AC3E}">
        <p14:creationId xmlns:p14="http://schemas.microsoft.com/office/powerpoint/2010/main" val="35532050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800" b="1" dirty="0"/>
              <a:t>Benefits of the </a:t>
            </a:r>
            <a:r>
              <a:rPr lang="en-US" sz="4800" b="1" dirty="0" smtClean="0"/>
              <a:t>3 Tier </a:t>
            </a:r>
            <a:r>
              <a:rPr lang="en-US" sz="4800" b="1" dirty="0"/>
              <a:t>Structure for Real Estate Investor</a:t>
            </a:r>
            <a:endParaRPr lang="en-US" sz="4800" dirty="0"/>
          </a:p>
        </p:txBody>
      </p:sp>
      <p:sp>
        <p:nvSpPr>
          <p:cNvPr id="3" name="Subtitle 2"/>
          <p:cNvSpPr>
            <a:spLocks noGrp="1"/>
          </p:cNvSpPr>
          <p:nvPr>
            <p:ph type="subTitle" idx="1"/>
          </p:nvPr>
        </p:nvSpPr>
        <p:spPr/>
        <p:txBody>
          <a:bodyPr/>
          <a:lstStyle/>
          <a:p>
            <a:r>
              <a:rPr lang="en-US" dirty="0" smtClean="0"/>
              <a:t>With Allan Madan</a:t>
            </a:r>
            <a:endParaRPr lang="en-US" dirty="0"/>
          </a:p>
        </p:txBody>
      </p:sp>
      <p:pic>
        <p:nvPicPr>
          <p:cNvPr id="4" name="Picture 3" descr="madan-new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07563" y="3593837"/>
            <a:ext cx="3882955" cy="1365780"/>
          </a:xfrm>
          <a:prstGeom prst="rect">
            <a:avLst/>
          </a:prstGeom>
        </p:spPr>
      </p:pic>
      <p:pic>
        <p:nvPicPr>
          <p:cNvPr id="7" name="Picture 6" descr="madan-new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89" y="6167350"/>
            <a:ext cx="3025434" cy="1064158"/>
          </a:xfrm>
          <a:prstGeom prst="rect">
            <a:avLst/>
          </a:prstGeom>
        </p:spPr>
      </p:pic>
      <p:sp>
        <p:nvSpPr>
          <p:cNvPr id="8" name="Rectangle 7"/>
          <p:cNvSpPr/>
          <p:nvPr/>
        </p:nvSpPr>
        <p:spPr>
          <a:xfrm>
            <a:off x="2262188" y="6358548"/>
            <a:ext cx="4572000" cy="461665"/>
          </a:xfrm>
          <a:prstGeom prst="rect">
            <a:avLst/>
          </a:prstGeom>
        </p:spPr>
        <p:txBody>
          <a:bodyPr>
            <a:spAutoFit/>
          </a:bodyPr>
          <a:lstStyle/>
          <a:p>
            <a:pPr algn="ctr"/>
            <a:r>
              <a:rPr lang="en-US" sz="1200" dirty="0">
                <a:solidFill>
                  <a:srgbClr val="FF6600"/>
                </a:solidFill>
                <a:hlinkClick r:id="rId3"/>
              </a:rPr>
              <a:t>WWW.MADANCA.COM </a:t>
            </a:r>
          </a:p>
          <a:p>
            <a:pPr algn="ctr"/>
            <a:r>
              <a:rPr lang="en-US" sz="1200" dirty="0">
                <a:solidFill>
                  <a:srgbClr val="FF6600"/>
                </a:solidFill>
                <a:hlinkClick r:id="rId3"/>
              </a:rPr>
              <a:t>905 268 0150</a:t>
            </a:r>
            <a:endParaRPr lang="en-US" sz="1200" dirty="0">
              <a:solidFill>
                <a:srgbClr val="FF6600"/>
              </a:solidFill>
            </a:endParaRPr>
          </a:p>
        </p:txBody>
      </p:sp>
    </p:spTree>
    <p:extLst>
      <p:ext uri="{BB962C8B-B14F-4D97-AF65-F5344CB8AC3E}">
        <p14:creationId xmlns:p14="http://schemas.microsoft.com/office/powerpoint/2010/main" val="27391134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Tier Structure</a:t>
            </a:r>
          </a:p>
        </p:txBody>
      </p:sp>
      <p:sp>
        <p:nvSpPr>
          <p:cNvPr id="3" name="Content Placeholder 2"/>
          <p:cNvSpPr>
            <a:spLocks noGrp="1"/>
          </p:cNvSpPr>
          <p:nvPr>
            <p:ph idx="1"/>
          </p:nvPr>
        </p:nvSpPr>
        <p:spPr/>
        <p:txBody>
          <a:bodyPr/>
          <a:lstStyle/>
          <a:p>
            <a:r>
              <a:rPr lang="en-US" dirty="0"/>
              <a:t>Is designed for and used by real estate investors. It consists of three corporations:</a:t>
            </a:r>
          </a:p>
          <a:p>
            <a:pPr lvl="1"/>
            <a:r>
              <a:rPr lang="en-US" dirty="0"/>
              <a:t>A management corporation</a:t>
            </a:r>
          </a:p>
          <a:p>
            <a:pPr lvl="1"/>
            <a:r>
              <a:rPr lang="en-US" dirty="0"/>
              <a:t>A Real Estate company</a:t>
            </a:r>
          </a:p>
          <a:p>
            <a:pPr lvl="1"/>
            <a:r>
              <a:rPr lang="en-US" dirty="0"/>
              <a:t>Holding corporation</a:t>
            </a:r>
          </a:p>
          <a:p>
            <a:endParaRPr lang="en-US" dirty="0"/>
          </a:p>
        </p:txBody>
      </p:sp>
      <p:pic>
        <p:nvPicPr>
          <p:cNvPr id="4" name="Picture 3" descr="real-estate.jpg"/>
          <p:cNvPicPr>
            <a:picLocks noChangeAspect="1"/>
          </p:cNvPicPr>
          <p:nvPr/>
        </p:nvPicPr>
        <p:blipFill>
          <a:blip r:embed="rId2" cstate="print"/>
          <a:stretch>
            <a:fillRect/>
          </a:stretch>
        </p:blipFill>
        <p:spPr>
          <a:xfrm>
            <a:off x="5410200" y="3581400"/>
            <a:ext cx="3175000" cy="2381250"/>
          </a:xfrm>
          <a:prstGeom prst="rect">
            <a:avLst/>
          </a:prstGeom>
        </p:spPr>
      </p:pic>
      <p:pic>
        <p:nvPicPr>
          <p:cNvPr id="8" name="Picture 7" descr="madan-new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89" y="6167350"/>
            <a:ext cx="3025434" cy="1064158"/>
          </a:xfrm>
          <a:prstGeom prst="rect">
            <a:avLst/>
          </a:prstGeom>
        </p:spPr>
      </p:pic>
      <p:sp>
        <p:nvSpPr>
          <p:cNvPr id="9" name="Rectangle 8"/>
          <p:cNvSpPr/>
          <p:nvPr/>
        </p:nvSpPr>
        <p:spPr>
          <a:xfrm>
            <a:off x="2262188" y="6358548"/>
            <a:ext cx="4572000" cy="461665"/>
          </a:xfrm>
          <a:prstGeom prst="rect">
            <a:avLst/>
          </a:prstGeom>
        </p:spPr>
        <p:txBody>
          <a:bodyPr>
            <a:spAutoFit/>
          </a:bodyPr>
          <a:lstStyle/>
          <a:p>
            <a:pPr algn="ctr"/>
            <a:r>
              <a:rPr lang="en-US" sz="1200" dirty="0">
                <a:solidFill>
                  <a:srgbClr val="FF6600"/>
                </a:solidFill>
                <a:hlinkClick r:id="rId4"/>
              </a:rPr>
              <a:t>WWW.MADANCA.COM </a:t>
            </a:r>
          </a:p>
          <a:p>
            <a:pPr algn="ctr"/>
            <a:r>
              <a:rPr lang="en-US" sz="1200" dirty="0">
                <a:solidFill>
                  <a:srgbClr val="FF6600"/>
                </a:solidFill>
                <a:hlinkClick r:id="rId4"/>
              </a:rPr>
              <a:t>905 268 0150</a:t>
            </a:r>
            <a:endParaRPr lang="en-US" sz="1200" dirty="0">
              <a:solidFill>
                <a:srgbClr val="FF6600"/>
              </a:solidFill>
            </a:endParaRPr>
          </a:p>
        </p:txBody>
      </p:sp>
    </p:spTree>
    <p:extLst>
      <p:ext uri="{BB962C8B-B14F-4D97-AF65-F5344CB8AC3E}">
        <p14:creationId xmlns:p14="http://schemas.microsoft.com/office/powerpoint/2010/main" val="30801187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eal-estate-graph.jpg"/>
          <p:cNvPicPr>
            <a:picLocks noChangeAspect="1"/>
          </p:cNvPicPr>
          <p:nvPr/>
        </p:nvPicPr>
        <p:blipFill>
          <a:blip r:embed="rId2" cstate="print"/>
          <a:stretch>
            <a:fillRect/>
          </a:stretch>
        </p:blipFill>
        <p:spPr>
          <a:xfrm>
            <a:off x="2352488" y="3215298"/>
            <a:ext cx="4191000" cy="3143250"/>
          </a:xfrm>
          <a:prstGeom prst="rect">
            <a:avLst/>
          </a:prstGeom>
        </p:spPr>
      </p:pic>
      <p:sp>
        <p:nvSpPr>
          <p:cNvPr id="2" name="Title 1"/>
          <p:cNvSpPr>
            <a:spLocks noGrp="1"/>
          </p:cNvSpPr>
          <p:nvPr>
            <p:ph type="title"/>
          </p:nvPr>
        </p:nvSpPr>
        <p:spPr/>
        <p:txBody>
          <a:bodyPr/>
          <a:lstStyle/>
          <a:p>
            <a:r>
              <a:rPr lang="en-US" dirty="0"/>
              <a:t>A Management Corporation</a:t>
            </a:r>
          </a:p>
        </p:txBody>
      </p:sp>
      <p:sp>
        <p:nvSpPr>
          <p:cNvPr id="3" name="Content Placeholder 2"/>
          <p:cNvSpPr>
            <a:spLocks noGrp="1"/>
          </p:cNvSpPr>
          <p:nvPr>
            <p:ph idx="1"/>
          </p:nvPr>
        </p:nvSpPr>
        <p:spPr/>
        <p:txBody>
          <a:bodyPr/>
          <a:lstStyle/>
          <a:p>
            <a:r>
              <a:rPr lang="en-US" dirty="0"/>
              <a:t>The management company provides property management services to the real estate company in turn for a fee. </a:t>
            </a:r>
          </a:p>
          <a:p>
            <a:endParaRPr lang="en-US" dirty="0"/>
          </a:p>
        </p:txBody>
      </p:sp>
      <p:pic>
        <p:nvPicPr>
          <p:cNvPr id="8" name="Picture 7" descr="madan-new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89" y="6167350"/>
            <a:ext cx="3025434" cy="1064158"/>
          </a:xfrm>
          <a:prstGeom prst="rect">
            <a:avLst/>
          </a:prstGeom>
        </p:spPr>
      </p:pic>
      <p:sp>
        <p:nvSpPr>
          <p:cNvPr id="9" name="Rectangle 8"/>
          <p:cNvSpPr/>
          <p:nvPr/>
        </p:nvSpPr>
        <p:spPr>
          <a:xfrm>
            <a:off x="2262188" y="6358548"/>
            <a:ext cx="4572000" cy="461665"/>
          </a:xfrm>
          <a:prstGeom prst="rect">
            <a:avLst/>
          </a:prstGeom>
        </p:spPr>
        <p:txBody>
          <a:bodyPr>
            <a:spAutoFit/>
          </a:bodyPr>
          <a:lstStyle/>
          <a:p>
            <a:pPr algn="ctr"/>
            <a:r>
              <a:rPr lang="en-US" sz="1200" dirty="0">
                <a:solidFill>
                  <a:srgbClr val="FF6600"/>
                </a:solidFill>
                <a:hlinkClick r:id="rId4"/>
              </a:rPr>
              <a:t>WWW.MADANCA.COM </a:t>
            </a:r>
          </a:p>
          <a:p>
            <a:pPr algn="ctr"/>
            <a:r>
              <a:rPr lang="en-US" sz="1200" dirty="0">
                <a:solidFill>
                  <a:srgbClr val="FF6600"/>
                </a:solidFill>
                <a:hlinkClick r:id="rId4"/>
              </a:rPr>
              <a:t>905 268 0150</a:t>
            </a:r>
            <a:endParaRPr lang="en-US" sz="1200" dirty="0">
              <a:solidFill>
                <a:srgbClr val="FF6600"/>
              </a:solidFill>
            </a:endParaRPr>
          </a:p>
        </p:txBody>
      </p:sp>
    </p:spTree>
    <p:extLst>
      <p:ext uri="{BB962C8B-B14F-4D97-AF65-F5344CB8AC3E}">
        <p14:creationId xmlns:p14="http://schemas.microsoft.com/office/powerpoint/2010/main" val="30297590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 Estate Company </a:t>
            </a:r>
          </a:p>
        </p:txBody>
      </p:sp>
      <p:sp>
        <p:nvSpPr>
          <p:cNvPr id="3" name="Content Placeholder 2"/>
          <p:cNvSpPr>
            <a:spLocks noGrp="1"/>
          </p:cNvSpPr>
          <p:nvPr>
            <p:ph idx="1"/>
          </p:nvPr>
        </p:nvSpPr>
        <p:spPr/>
        <p:txBody>
          <a:bodyPr/>
          <a:lstStyle/>
          <a:p>
            <a:r>
              <a:rPr lang="en-US" dirty="0"/>
              <a:t>The real estate company owns land and buildings. </a:t>
            </a:r>
          </a:p>
          <a:p>
            <a:r>
              <a:rPr lang="en-US" dirty="0"/>
              <a:t>Real estate company distributes cash dividends from its rental profits to the holding company on a periodic basis.</a:t>
            </a:r>
          </a:p>
          <a:p>
            <a:endParaRPr lang="en-US" dirty="0"/>
          </a:p>
        </p:txBody>
      </p:sp>
      <p:pic>
        <p:nvPicPr>
          <p:cNvPr id="7" name="Picture 6" descr="madan-new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89" y="6167350"/>
            <a:ext cx="3025434" cy="1064158"/>
          </a:xfrm>
          <a:prstGeom prst="rect">
            <a:avLst/>
          </a:prstGeom>
        </p:spPr>
      </p:pic>
      <p:sp>
        <p:nvSpPr>
          <p:cNvPr id="8" name="Rectangle 7"/>
          <p:cNvSpPr/>
          <p:nvPr/>
        </p:nvSpPr>
        <p:spPr>
          <a:xfrm>
            <a:off x="2262188" y="6358548"/>
            <a:ext cx="4572000" cy="461665"/>
          </a:xfrm>
          <a:prstGeom prst="rect">
            <a:avLst/>
          </a:prstGeom>
        </p:spPr>
        <p:txBody>
          <a:bodyPr>
            <a:spAutoFit/>
          </a:bodyPr>
          <a:lstStyle/>
          <a:p>
            <a:pPr algn="ctr"/>
            <a:r>
              <a:rPr lang="en-US" sz="1200" dirty="0">
                <a:solidFill>
                  <a:srgbClr val="FF6600"/>
                </a:solidFill>
                <a:hlinkClick r:id="rId3"/>
              </a:rPr>
              <a:t>WWW.MADANCA.COM </a:t>
            </a:r>
          </a:p>
          <a:p>
            <a:pPr algn="ctr"/>
            <a:r>
              <a:rPr lang="en-US" sz="1200" dirty="0">
                <a:solidFill>
                  <a:srgbClr val="FF6600"/>
                </a:solidFill>
                <a:hlinkClick r:id="rId3"/>
              </a:rPr>
              <a:t>905 268 0150</a:t>
            </a:r>
            <a:endParaRPr lang="en-US" sz="1200" dirty="0">
              <a:solidFill>
                <a:srgbClr val="FF6600"/>
              </a:solidFill>
            </a:endParaRPr>
          </a:p>
        </p:txBody>
      </p:sp>
    </p:spTree>
    <p:extLst>
      <p:ext uri="{BB962C8B-B14F-4D97-AF65-F5344CB8AC3E}">
        <p14:creationId xmlns:p14="http://schemas.microsoft.com/office/powerpoint/2010/main" val="17635625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Holding Corporation</a:t>
            </a:r>
          </a:p>
        </p:txBody>
      </p:sp>
      <p:sp>
        <p:nvSpPr>
          <p:cNvPr id="3" name="Content Placeholder 2"/>
          <p:cNvSpPr>
            <a:spLocks noGrp="1"/>
          </p:cNvSpPr>
          <p:nvPr>
            <p:ph idx="1"/>
          </p:nvPr>
        </p:nvSpPr>
        <p:spPr/>
        <p:txBody>
          <a:bodyPr/>
          <a:lstStyle/>
          <a:p>
            <a:r>
              <a:rPr lang="en-US" dirty="0"/>
              <a:t>The holding company behaves like a piggy bank and owns 100% of the shares of the real estate company</a:t>
            </a:r>
          </a:p>
          <a:p>
            <a:endParaRPr lang="en-US" dirty="0"/>
          </a:p>
        </p:txBody>
      </p:sp>
      <p:pic>
        <p:nvPicPr>
          <p:cNvPr id="4" name="Picture 3" descr="0aa392c.jpg"/>
          <p:cNvPicPr>
            <a:picLocks noChangeAspect="1"/>
          </p:cNvPicPr>
          <p:nvPr/>
        </p:nvPicPr>
        <p:blipFill>
          <a:blip r:embed="rId2" cstate="print"/>
          <a:stretch>
            <a:fillRect/>
          </a:stretch>
        </p:blipFill>
        <p:spPr>
          <a:xfrm>
            <a:off x="4669041" y="3654343"/>
            <a:ext cx="3933825" cy="2771775"/>
          </a:xfrm>
          <a:prstGeom prst="rect">
            <a:avLst/>
          </a:prstGeom>
        </p:spPr>
      </p:pic>
      <p:pic>
        <p:nvPicPr>
          <p:cNvPr id="8" name="Picture 7" descr="madan-new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89" y="6167350"/>
            <a:ext cx="3025434" cy="1064158"/>
          </a:xfrm>
          <a:prstGeom prst="rect">
            <a:avLst/>
          </a:prstGeom>
        </p:spPr>
      </p:pic>
      <p:sp>
        <p:nvSpPr>
          <p:cNvPr id="9" name="Rectangle 8"/>
          <p:cNvSpPr/>
          <p:nvPr/>
        </p:nvSpPr>
        <p:spPr>
          <a:xfrm>
            <a:off x="2262188" y="6358548"/>
            <a:ext cx="4572000" cy="461665"/>
          </a:xfrm>
          <a:prstGeom prst="rect">
            <a:avLst/>
          </a:prstGeom>
        </p:spPr>
        <p:txBody>
          <a:bodyPr>
            <a:spAutoFit/>
          </a:bodyPr>
          <a:lstStyle/>
          <a:p>
            <a:pPr algn="ctr"/>
            <a:r>
              <a:rPr lang="en-US" sz="1200" dirty="0">
                <a:solidFill>
                  <a:srgbClr val="FF6600"/>
                </a:solidFill>
                <a:hlinkClick r:id="rId4"/>
              </a:rPr>
              <a:t>WWW.MADANCA.COM </a:t>
            </a:r>
          </a:p>
          <a:p>
            <a:pPr algn="ctr"/>
            <a:r>
              <a:rPr lang="en-US" sz="1200" dirty="0">
                <a:solidFill>
                  <a:srgbClr val="FF6600"/>
                </a:solidFill>
                <a:hlinkClick r:id="rId4"/>
              </a:rPr>
              <a:t>905 268 0150</a:t>
            </a:r>
            <a:endParaRPr lang="en-US" sz="1200" dirty="0">
              <a:solidFill>
                <a:srgbClr val="FF6600"/>
              </a:solidFill>
            </a:endParaRPr>
          </a:p>
        </p:txBody>
      </p:sp>
    </p:spTree>
    <p:extLst>
      <p:ext uri="{BB962C8B-B14F-4D97-AF65-F5344CB8AC3E}">
        <p14:creationId xmlns:p14="http://schemas.microsoft.com/office/powerpoint/2010/main" val="28617309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 Major Benefits </a:t>
            </a:r>
          </a:p>
        </p:txBody>
      </p:sp>
      <p:sp>
        <p:nvSpPr>
          <p:cNvPr id="3" name="Content Placeholder 2"/>
          <p:cNvSpPr>
            <a:spLocks noGrp="1"/>
          </p:cNvSpPr>
          <p:nvPr>
            <p:ph idx="1"/>
          </p:nvPr>
        </p:nvSpPr>
        <p:spPr/>
        <p:txBody>
          <a:bodyPr/>
          <a:lstStyle/>
          <a:p>
            <a:pPr marL="624078" indent="-514350">
              <a:buFont typeface="+mj-lt"/>
              <a:buAutoNum type="arabicPeriod"/>
            </a:pPr>
            <a:r>
              <a:rPr lang="en-US" dirty="0"/>
              <a:t>Management company pays a low rate of tax of only 15% on business profits.</a:t>
            </a:r>
          </a:p>
          <a:p>
            <a:pPr marL="624078" indent="-514350">
              <a:buFont typeface="+mj-lt"/>
              <a:buAutoNum type="arabicPeriod"/>
            </a:pPr>
            <a:r>
              <a:rPr lang="en-US" dirty="0"/>
              <a:t>Real estate company has reduced risks for lawsuits because it’s not performing any property management services.</a:t>
            </a:r>
          </a:p>
          <a:p>
            <a:pPr marL="624078" indent="-514350">
              <a:buFont typeface="+mj-lt"/>
              <a:buAutoNum type="arabicPeriod"/>
            </a:pPr>
            <a:r>
              <a:rPr lang="en-US" dirty="0"/>
              <a:t>Holding company protects cash retained earnings from creditors.</a:t>
            </a:r>
          </a:p>
          <a:p>
            <a:endParaRPr lang="en-US" dirty="0"/>
          </a:p>
          <a:p>
            <a:endParaRPr lang="en-US" dirty="0"/>
          </a:p>
        </p:txBody>
      </p:sp>
      <p:pic>
        <p:nvPicPr>
          <p:cNvPr id="7" name="Picture 6" descr="madan-new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89" y="6167350"/>
            <a:ext cx="3025434" cy="1064158"/>
          </a:xfrm>
          <a:prstGeom prst="rect">
            <a:avLst/>
          </a:prstGeom>
        </p:spPr>
      </p:pic>
      <p:sp>
        <p:nvSpPr>
          <p:cNvPr id="8" name="Rectangle 7"/>
          <p:cNvSpPr/>
          <p:nvPr/>
        </p:nvSpPr>
        <p:spPr>
          <a:xfrm>
            <a:off x="2262188" y="6358548"/>
            <a:ext cx="4572000" cy="461665"/>
          </a:xfrm>
          <a:prstGeom prst="rect">
            <a:avLst/>
          </a:prstGeom>
        </p:spPr>
        <p:txBody>
          <a:bodyPr>
            <a:spAutoFit/>
          </a:bodyPr>
          <a:lstStyle/>
          <a:p>
            <a:pPr algn="ctr"/>
            <a:r>
              <a:rPr lang="en-US" sz="1200" dirty="0">
                <a:solidFill>
                  <a:srgbClr val="FF6600"/>
                </a:solidFill>
                <a:hlinkClick r:id="rId3"/>
              </a:rPr>
              <a:t>WWW.MADANCA.COM </a:t>
            </a:r>
          </a:p>
          <a:p>
            <a:pPr algn="ctr"/>
            <a:r>
              <a:rPr lang="en-US" sz="1200" dirty="0">
                <a:solidFill>
                  <a:srgbClr val="FF6600"/>
                </a:solidFill>
                <a:hlinkClick r:id="rId3"/>
              </a:rPr>
              <a:t>905 268 0150</a:t>
            </a:r>
            <a:endParaRPr lang="en-US" sz="1200" dirty="0">
              <a:solidFill>
                <a:srgbClr val="FF6600"/>
              </a:solidFill>
            </a:endParaRPr>
          </a:p>
        </p:txBody>
      </p:sp>
    </p:spTree>
    <p:extLst>
      <p:ext uri="{BB962C8B-B14F-4D97-AF65-F5344CB8AC3E}">
        <p14:creationId xmlns:p14="http://schemas.microsoft.com/office/powerpoint/2010/main" val="7879257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Final Tip</a:t>
            </a:r>
          </a:p>
        </p:txBody>
      </p:sp>
      <p:sp>
        <p:nvSpPr>
          <p:cNvPr id="3" name="Content Placeholder 2"/>
          <p:cNvSpPr>
            <a:spLocks noGrp="1"/>
          </p:cNvSpPr>
          <p:nvPr>
            <p:ph idx="1"/>
          </p:nvPr>
        </p:nvSpPr>
        <p:spPr/>
        <p:txBody>
          <a:bodyPr/>
          <a:lstStyle/>
          <a:p>
            <a:r>
              <a:rPr lang="en-US" dirty="0"/>
              <a:t>If you are a serious real estate investor, use the three tier structure to reduce legal risk, protect cash, and lower your tax bill.</a:t>
            </a:r>
          </a:p>
          <a:p>
            <a:endParaRPr lang="en-US" dirty="0"/>
          </a:p>
        </p:txBody>
      </p:sp>
      <p:pic>
        <p:nvPicPr>
          <p:cNvPr id="7" name="Picture 6" descr="madan-new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89" y="6167350"/>
            <a:ext cx="3025434" cy="1064158"/>
          </a:xfrm>
          <a:prstGeom prst="rect">
            <a:avLst/>
          </a:prstGeom>
        </p:spPr>
      </p:pic>
      <p:sp>
        <p:nvSpPr>
          <p:cNvPr id="8" name="Rectangle 7"/>
          <p:cNvSpPr/>
          <p:nvPr/>
        </p:nvSpPr>
        <p:spPr>
          <a:xfrm>
            <a:off x="2262188" y="6358548"/>
            <a:ext cx="4572000" cy="461665"/>
          </a:xfrm>
          <a:prstGeom prst="rect">
            <a:avLst/>
          </a:prstGeom>
        </p:spPr>
        <p:txBody>
          <a:bodyPr>
            <a:spAutoFit/>
          </a:bodyPr>
          <a:lstStyle/>
          <a:p>
            <a:pPr algn="ctr"/>
            <a:r>
              <a:rPr lang="en-US" sz="1200" dirty="0">
                <a:solidFill>
                  <a:srgbClr val="FF6600"/>
                </a:solidFill>
                <a:hlinkClick r:id="rId3"/>
              </a:rPr>
              <a:t>WWW.MADANCA.COM </a:t>
            </a:r>
          </a:p>
          <a:p>
            <a:pPr algn="ctr"/>
            <a:r>
              <a:rPr lang="en-US" sz="1200" dirty="0">
                <a:solidFill>
                  <a:srgbClr val="FF6600"/>
                </a:solidFill>
                <a:hlinkClick r:id="rId3"/>
              </a:rPr>
              <a:t>905 268 0150</a:t>
            </a:r>
            <a:endParaRPr lang="en-US" sz="1200" dirty="0">
              <a:solidFill>
                <a:srgbClr val="FF6600"/>
              </a:solidFill>
            </a:endParaRPr>
          </a:p>
        </p:txBody>
      </p:sp>
    </p:spTree>
    <p:extLst>
      <p:ext uri="{BB962C8B-B14F-4D97-AF65-F5344CB8AC3E}">
        <p14:creationId xmlns:p14="http://schemas.microsoft.com/office/powerpoint/2010/main" val="3637828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800" dirty="0" smtClean="0"/>
              <a:t>Canadians Selling a US Property</a:t>
            </a:r>
            <a:endParaRPr lang="en-US" sz="4800" dirty="0"/>
          </a:p>
        </p:txBody>
      </p:sp>
      <p:sp>
        <p:nvSpPr>
          <p:cNvPr id="3" name="Subtitle 2"/>
          <p:cNvSpPr>
            <a:spLocks noGrp="1"/>
          </p:cNvSpPr>
          <p:nvPr>
            <p:ph type="subTitle" idx="1"/>
          </p:nvPr>
        </p:nvSpPr>
        <p:spPr/>
        <p:txBody>
          <a:bodyPr/>
          <a:lstStyle/>
          <a:p>
            <a:r>
              <a:rPr lang="en-US" dirty="0" smtClean="0"/>
              <a:t>With Allan Madan</a:t>
            </a:r>
            <a:endParaRPr lang="en-US" dirty="0"/>
          </a:p>
        </p:txBody>
      </p:sp>
      <p:pic>
        <p:nvPicPr>
          <p:cNvPr id="4" name="Picture 3" descr="madan-new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31495" y="5675658"/>
            <a:ext cx="3882955" cy="1365780"/>
          </a:xfrm>
          <a:prstGeom prst="rect">
            <a:avLst/>
          </a:prstGeom>
        </p:spPr>
      </p:pic>
      <p:sp>
        <p:nvSpPr>
          <p:cNvPr id="8" name="Rectangle 7"/>
          <p:cNvSpPr/>
          <p:nvPr/>
        </p:nvSpPr>
        <p:spPr>
          <a:xfrm>
            <a:off x="2262188" y="6358548"/>
            <a:ext cx="4572000" cy="461665"/>
          </a:xfrm>
          <a:prstGeom prst="rect">
            <a:avLst/>
          </a:prstGeom>
        </p:spPr>
        <p:txBody>
          <a:bodyPr>
            <a:spAutoFit/>
          </a:bodyPr>
          <a:lstStyle/>
          <a:p>
            <a:pPr algn="ctr"/>
            <a:r>
              <a:rPr lang="en-US" sz="1200" dirty="0">
                <a:solidFill>
                  <a:srgbClr val="FF6600"/>
                </a:solidFill>
                <a:hlinkClick r:id="rId3"/>
              </a:rPr>
              <a:t>WWW.MADANCA.COM </a:t>
            </a:r>
          </a:p>
          <a:p>
            <a:pPr algn="ctr"/>
            <a:r>
              <a:rPr lang="en-US" sz="1200" dirty="0">
                <a:solidFill>
                  <a:srgbClr val="FF6600"/>
                </a:solidFill>
                <a:hlinkClick r:id="rId3"/>
              </a:rPr>
              <a:t>905 268 0150</a:t>
            </a:r>
            <a:endParaRPr lang="en-US" sz="1200" dirty="0">
              <a:solidFill>
                <a:srgbClr val="FF6600"/>
              </a:solidFill>
            </a:endParaRPr>
          </a:p>
        </p:txBody>
      </p:sp>
    </p:spTree>
    <p:extLst>
      <p:ext uri="{BB962C8B-B14F-4D97-AF65-F5344CB8AC3E}">
        <p14:creationId xmlns:p14="http://schemas.microsoft.com/office/powerpoint/2010/main" val="3296282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Withholding Tax</a:t>
            </a:r>
            <a:endParaRPr lang="en-US" dirty="0"/>
          </a:p>
        </p:txBody>
      </p:sp>
      <p:sp>
        <p:nvSpPr>
          <p:cNvPr id="3" name="Content Placeholder 2"/>
          <p:cNvSpPr>
            <a:spLocks noGrp="1"/>
          </p:cNvSpPr>
          <p:nvPr>
            <p:ph idx="1"/>
          </p:nvPr>
        </p:nvSpPr>
        <p:spPr/>
        <p:txBody>
          <a:bodyPr>
            <a:normAutofit lnSpcReduction="10000"/>
          </a:bodyPr>
          <a:lstStyle/>
          <a:p>
            <a:r>
              <a:rPr lang="en-US" dirty="0" smtClean="0"/>
              <a:t>Sale of your US property requires the purchaser to withhold </a:t>
            </a:r>
            <a:r>
              <a:rPr lang="en-US" b="1" dirty="0" smtClean="0"/>
              <a:t>15% </a:t>
            </a:r>
            <a:r>
              <a:rPr lang="en-US" dirty="0" smtClean="0"/>
              <a:t>of total proceeds </a:t>
            </a:r>
          </a:p>
          <a:p>
            <a:r>
              <a:rPr lang="en-US" dirty="0" smtClean="0"/>
              <a:t>Avoid this by applying for a withholding tax certificate from the IRS </a:t>
            </a:r>
          </a:p>
          <a:p>
            <a:r>
              <a:rPr lang="en-US" dirty="0" smtClean="0"/>
              <a:t>In order to apply – File </a:t>
            </a:r>
            <a:r>
              <a:rPr lang="en-US" b="1" dirty="0" smtClean="0"/>
              <a:t>Form 8288 – B </a:t>
            </a:r>
            <a:r>
              <a:rPr lang="en-US" dirty="0" smtClean="0"/>
              <a:t>before closing date</a:t>
            </a:r>
          </a:p>
          <a:p>
            <a:r>
              <a:rPr lang="en-US" dirty="0" smtClean="0"/>
              <a:t>Tax identification number is required. </a:t>
            </a:r>
          </a:p>
          <a:p>
            <a:r>
              <a:rPr lang="en-US" dirty="0" smtClean="0"/>
              <a:t>Complete from </a:t>
            </a:r>
            <a:r>
              <a:rPr lang="en-US" b="1" dirty="0" smtClean="0"/>
              <a:t>W-7</a:t>
            </a:r>
            <a:r>
              <a:rPr lang="en-US" dirty="0" smtClean="0"/>
              <a:t> if you do not have tax ID number</a:t>
            </a:r>
            <a:endParaRPr lang="en-US" dirty="0"/>
          </a:p>
        </p:txBody>
      </p:sp>
      <p:pic>
        <p:nvPicPr>
          <p:cNvPr id="7" name="Picture 6" descr="madan-new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89" y="6167350"/>
            <a:ext cx="3025434" cy="1064158"/>
          </a:xfrm>
          <a:prstGeom prst="rect">
            <a:avLst/>
          </a:prstGeom>
        </p:spPr>
      </p:pic>
      <p:sp>
        <p:nvSpPr>
          <p:cNvPr id="8" name="Rectangle 7"/>
          <p:cNvSpPr/>
          <p:nvPr/>
        </p:nvSpPr>
        <p:spPr>
          <a:xfrm>
            <a:off x="2262188" y="6358548"/>
            <a:ext cx="4572000" cy="461665"/>
          </a:xfrm>
          <a:prstGeom prst="rect">
            <a:avLst/>
          </a:prstGeom>
        </p:spPr>
        <p:txBody>
          <a:bodyPr>
            <a:spAutoFit/>
          </a:bodyPr>
          <a:lstStyle/>
          <a:p>
            <a:pPr algn="ctr"/>
            <a:r>
              <a:rPr lang="en-US" sz="1200" dirty="0">
                <a:solidFill>
                  <a:srgbClr val="FF6600"/>
                </a:solidFill>
                <a:hlinkClick r:id="rId3"/>
              </a:rPr>
              <a:t>WWW.MADANCA.COM </a:t>
            </a:r>
          </a:p>
          <a:p>
            <a:pPr algn="ctr"/>
            <a:r>
              <a:rPr lang="en-US" sz="1200" dirty="0">
                <a:solidFill>
                  <a:srgbClr val="FF6600"/>
                </a:solidFill>
                <a:hlinkClick r:id="rId3"/>
              </a:rPr>
              <a:t>905 268 0150</a:t>
            </a:r>
            <a:endParaRPr lang="en-US" sz="1200" dirty="0">
              <a:solidFill>
                <a:srgbClr val="FF6600"/>
              </a:solidFill>
            </a:endParaRPr>
          </a:p>
        </p:txBody>
      </p:sp>
    </p:spTree>
    <p:extLst>
      <p:ext uri="{BB962C8B-B14F-4D97-AF65-F5344CB8AC3E}">
        <p14:creationId xmlns:p14="http://schemas.microsoft.com/office/powerpoint/2010/main" val="41097612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File your US tax Return</a:t>
            </a:r>
            <a:endParaRPr lang="en-US" dirty="0"/>
          </a:p>
        </p:txBody>
      </p:sp>
      <p:sp>
        <p:nvSpPr>
          <p:cNvPr id="3" name="Content Placeholder 2"/>
          <p:cNvSpPr>
            <a:spLocks noGrp="1"/>
          </p:cNvSpPr>
          <p:nvPr>
            <p:ph idx="1"/>
          </p:nvPr>
        </p:nvSpPr>
        <p:spPr/>
        <p:txBody>
          <a:bodyPr/>
          <a:lstStyle/>
          <a:p>
            <a:r>
              <a:rPr lang="en-US" dirty="0" smtClean="0"/>
              <a:t>After selling your US property, file a non-resident US income tax return </a:t>
            </a:r>
            <a:r>
              <a:rPr lang="en-US" b="1" dirty="0" smtClean="0"/>
              <a:t>(Form 1040NR) </a:t>
            </a:r>
            <a:r>
              <a:rPr lang="en-US" dirty="0" smtClean="0"/>
              <a:t>and report capital gain</a:t>
            </a:r>
          </a:p>
          <a:p>
            <a:r>
              <a:rPr lang="en-US" dirty="0" smtClean="0"/>
              <a:t>Capital gains tax from the sale of your property is calculated based on your tax bracket </a:t>
            </a:r>
          </a:p>
          <a:p>
            <a:pPr marL="0" indent="0">
              <a:buNone/>
            </a:pPr>
            <a:endParaRPr lang="en-US" dirty="0" smtClean="0"/>
          </a:p>
          <a:p>
            <a:endParaRPr lang="en-US" dirty="0" smtClean="0"/>
          </a:p>
        </p:txBody>
      </p:sp>
      <p:pic>
        <p:nvPicPr>
          <p:cNvPr id="7" name="Picture 6" descr="madan-new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89" y="6167350"/>
            <a:ext cx="3025434" cy="1064158"/>
          </a:xfrm>
          <a:prstGeom prst="rect">
            <a:avLst/>
          </a:prstGeom>
        </p:spPr>
      </p:pic>
      <p:sp>
        <p:nvSpPr>
          <p:cNvPr id="8" name="Rectangle 7"/>
          <p:cNvSpPr/>
          <p:nvPr/>
        </p:nvSpPr>
        <p:spPr>
          <a:xfrm>
            <a:off x="2262188" y="6358548"/>
            <a:ext cx="4572000" cy="461665"/>
          </a:xfrm>
          <a:prstGeom prst="rect">
            <a:avLst/>
          </a:prstGeom>
        </p:spPr>
        <p:txBody>
          <a:bodyPr>
            <a:spAutoFit/>
          </a:bodyPr>
          <a:lstStyle/>
          <a:p>
            <a:pPr algn="ctr"/>
            <a:r>
              <a:rPr lang="en-US" sz="1200" dirty="0">
                <a:solidFill>
                  <a:srgbClr val="FF6600"/>
                </a:solidFill>
                <a:hlinkClick r:id="rId3"/>
              </a:rPr>
              <a:t>WWW.MADANCA.COM </a:t>
            </a:r>
          </a:p>
          <a:p>
            <a:pPr algn="ctr"/>
            <a:r>
              <a:rPr lang="en-US" sz="1200" dirty="0">
                <a:solidFill>
                  <a:srgbClr val="FF6600"/>
                </a:solidFill>
                <a:hlinkClick r:id="rId3"/>
              </a:rPr>
              <a:t>905 268 0150</a:t>
            </a:r>
            <a:endParaRPr lang="en-US" sz="1200" dirty="0">
              <a:solidFill>
                <a:srgbClr val="FF6600"/>
              </a:solidFill>
            </a:endParaRPr>
          </a:p>
        </p:txBody>
      </p:sp>
    </p:spTree>
    <p:extLst>
      <p:ext uri="{BB962C8B-B14F-4D97-AF65-F5344CB8AC3E}">
        <p14:creationId xmlns:p14="http://schemas.microsoft.com/office/powerpoint/2010/main" val="37543413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Long Term Capital Gains</a:t>
            </a:r>
            <a:endParaRPr lang="en-US" dirty="0"/>
          </a:p>
        </p:txBody>
      </p:sp>
      <p:sp>
        <p:nvSpPr>
          <p:cNvPr id="3" name="Content Placeholder 2"/>
          <p:cNvSpPr>
            <a:spLocks noGrp="1"/>
          </p:cNvSpPr>
          <p:nvPr>
            <p:ph idx="1"/>
          </p:nvPr>
        </p:nvSpPr>
        <p:spPr/>
        <p:txBody>
          <a:bodyPr>
            <a:normAutofit lnSpcReduction="10000"/>
          </a:bodyPr>
          <a:lstStyle/>
          <a:p>
            <a:r>
              <a:rPr lang="en-US" dirty="0" smtClean="0"/>
              <a:t>Long Term Capital Gains – </a:t>
            </a:r>
            <a:r>
              <a:rPr lang="en-US" i="1" dirty="0" smtClean="0"/>
              <a:t>Sale of property owned over a year</a:t>
            </a:r>
          </a:p>
          <a:p>
            <a:r>
              <a:rPr lang="en-US" dirty="0" smtClean="0"/>
              <a:t>Rates for capital gains</a:t>
            </a:r>
            <a:r>
              <a:rPr lang="en-US" dirty="0"/>
              <a:t/>
            </a:r>
            <a:br>
              <a:rPr lang="en-US" dirty="0"/>
            </a:br>
            <a:endParaRPr lang="en-US" dirty="0" smtClean="0"/>
          </a:p>
          <a:p>
            <a:pPr marL="0" indent="0">
              <a:buNone/>
            </a:pPr>
            <a:endParaRPr lang="en-US" dirty="0" smtClean="0"/>
          </a:p>
          <a:p>
            <a:pPr marL="0" indent="0">
              <a:buNone/>
            </a:pPr>
            <a:endParaRPr lang="en-US" dirty="0"/>
          </a:p>
          <a:p>
            <a:pPr marL="0" indent="0">
              <a:buNone/>
            </a:pPr>
            <a:r>
              <a:rPr lang="en-US" dirty="0" smtClean="0"/>
              <a:t>-Tip : Withholding tax can be applied as an installment payment credit on your return</a:t>
            </a:r>
          </a:p>
        </p:txBody>
      </p:sp>
      <p:graphicFrame>
        <p:nvGraphicFramePr>
          <p:cNvPr id="4" name="Table 3"/>
          <p:cNvGraphicFramePr>
            <a:graphicFrameLocks noGrp="1"/>
          </p:cNvGraphicFramePr>
          <p:nvPr>
            <p:extLst>
              <p:ext uri="{D42A27DB-BD31-4B8C-83A1-F6EECF244321}">
                <p14:modId xmlns:p14="http://schemas.microsoft.com/office/powerpoint/2010/main" val="3184505492"/>
              </p:ext>
            </p:extLst>
          </p:nvPr>
        </p:nvGraphicFramePr>
        <p:xfrm>
          <a:off x="1524000" y="3799840"/>
          <a:ext cx="6096000" cy="1463040"/>
        </p:xfrm>
        <a:graphic>
          <a:graphicData uri="http://schemas.openxmlformats.org/drawingml/2006/table">
            <a:tbl>
              <a:tblPr firstRow="1" bandRow="1">
                <a:tableStyleId>{5C22544A-7EE6-4342-B048-85BDC9FD1C3A}</a:tableStyleId>
              </a:tblPr>
              <a:tblGrid>
                <a:gridCol w="3048000"/>
                <a:gridCol w="3048000"/>
              </a:tblGrid>
              <a:tr h="276860">
                <a:tc>
                  <a:txBody>
                    <a:bodyPr/>
                    <a:lstStyle/>
                    <a:p>
                      <a:r>
                        <a:rPr lang="en-US" dirty="0" smtClean="0"/>
                        <a:t>Tax Rate</a:t>
                      </a:r>
                      <a:endParaRPr lang="en-US" dirty="0"/>
                    </a:p>
                  </a:txBody>
                  <a:tcPr/>
                </a:tc>
                <a:tc>
                  <a:txBody>
                    <a:bodyPr/>
                    <a:lstStyle/>
                    <a:p>
                      <a:r>
                        <a:rPr lang="en-US" dirty="0" smtClean="0"/>
                        <a:t>Tax Bracket </a:t>
                      </a:r>
                      <a:endParaRPr lang="en-US" dirty="0"/>
                    </a:p>
                  </a:txBody>
                  <a:tcPr/>
                </a:tc>
              </a:tr>
              <a:tr h="276860">
                <a:tc>
                  <a:txBody>
                    <a:bodyPr/>
                    <a:lstStyle/>
                    <a:p>
                      <a:r>
                        <a:rPr lang="en-US" dirty="0" smtClean="0"/>
                        <a:t>0%</a:t>
                      </a:r>
                      <a:endParaRPr lang="en-US" dirty="0"/>
                    </a:p>
                  </a:txBody>
                  <a:tcPr/>
                </a:tc>
                <a:tc>
                  <a:txBody>
                    <a:bodyPr/>
                    <a:lstStyle/>
                    <a:p>
                      <a:r>
                        <a:rPr lang="en-US" dirty="0" smtClean="0"/>
                        <a:t>10% - 15%</a:t>
                      </a:r>
                      <a:endParaRPr lang="en-US" dirty="0"/>
                    </a:p>
                  </a:txBody>
                  <a:tcPr/>
                </a:tc>
              </a:tr>
              <a:tr h="276860">
                <a:tc>
                  <a:txBody>
                    <a:bodyPr/>
                    <a:lstStyle/>
                    <a:p>
                      <a:r>
                        <a:rPr lang="en-US" dirty="0" smtClean="0"/>
                        <a:t>15%</a:t>
                      </a:r>
                      <a:endParaRPr lang="en-US" dirty="0"/>
                    </a:p>
                  </a:txBody>
                  <a:tcPr/>
                </a:tc>
                <a:tc>
                  <a:txBody>
                    <a:bodyPr/>
                    <a:lstStyle/>
                    <a:p>
                      <a:r>
                        <a:rPr lang="en-US" dirty="0" smtClean="0"/>
                        <a:t>15% - 20%</a:t>
                      </a:r>
                      <a:endParaRPr lang="en-US" dirty="0"/>
                    </a:p>
                  </a:txBody>
                  <a:tcPr/>
                </a:tc>
              </a:tr>
              <a:tr h="276860">
                <a:tc>
                  <a:txBody>
                    <a:bodyPr/>
                    <a:lstStyle/>
                    <a:p>
                      <a:r>
                        <a:rPr lang="en-US" dirty="0" smtClean="0"/>
                        <a:t>20%</a:t>
                      </a:r>
                      <a:endParaRPr lang="en-US" dirty="0"/>
                    </a:p>
                  </a:txBody>
                  <a:tcPr/>
                </a:tc>
                <a:tc>
                  <a:txBody>
                    <a:bodyPr/>
                    <a:lstStyle/>
                    <a:p>
                      <a:r>
                        <a:rPr lang="en-US" dirty="0" smtClean="0"/>
                        <a:t>39.6%</a:t>
                      </a:r>
                      <a:endParaRPr lang="en-US" dirty="0"/>
                    </a:p>
                  </a:txBody>
                  <a:tcPr/>
                </a:tc>
              </a:tr>
            </a:tbl>
          </a:graphicData>
        </a:graphic>
      </p:graphicFrame>
      <p:pic>
        <p:nvPicPr>
          <p:cNvPr id="8" name="Picture 7" descr="madan-new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89" y="6167350"/>
            <a:ext cx="3025434" cy="1064158"/>
          </a:xfrm>
          <a:prstGeom prst="rect">
            <a:avLst/>
          </a:prstGeom>
        </p:spPr>
      </p:pic>
      <p:sp>
        <p:nvSpPr>
          <p:cNvPr id="9" name="Rectangle 8"/>
          <p:cNvSpPr/>
          <p:nvPr/>
        </p:nvSpPr>
        <p:spPr>
          <a:xfrm>
            <a:off x="2262188" y="6358548"/>
            <a:ext cx="4572000" cy="461665"/>
          </a:xfrm>
          <a:prstGeom prst="rect">
            <a:avLst/>
          </a:prstGeom>
        </p:spPr>
        <p:txBody>
          <a:bodyPr>
            <a:spAutoFit/>
          </a:bodyPr>
          <a:lstStyle/>
          <a:p>
            <a:pPr algn="ctr"/>
            <a:r>
              <a:rPr lang="en-US" sz="1200" dirty="0">
                <a:solidFill>
                  <a:srgbClr val="FF6600"/>
                </a:solidFill>
                <a:hlinkClick r:id="rId3"/>
              </a:rPr>
              <a:t>WWW.MADANCA.COM </a:t>
            </a:r>
          </a:p>
          <a:p>
            <a:pPr algn="ctr"/>
            <a:r>
              <a:rPr lang="en-US" sz="1200" dirty="0">
                <a:solidFill>
                  <a:srgbClr val="FF6600"/>
                </a:solidFill>
                <a:hlinkClick r:id="rId3"/>
              </a:rPr>
              <a:t>905 268 0150</a:t>
            </a:r>
            <a:endParaRPr lang="en-US" sz="1200" dirty="0">
              <a:solidFill>
                <a:srgbClr val="FF6600"/>
              </a:solidFill>
            </a:endParaRPr>
          </a:p>
        </p:txBody>
      </p:sp>
    </p:spTree>
    <p:extLst>
      <p:ext uri="{BB962C8B-B14F-4D97-AF65-F5344CB8AC3E}">
        <p14:creationId xmlns:p14="http://schemas.microsoft.com/office/powerpoint/2010/main" val="205989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Canadian Income Tax</a:t>
            </a:r>
            <a:endParaRPr lang="en-US" dirty="0"/>
          </a:p>
        </p:txBody>
      </p:sp>
      <p:sp>
        <p:nvSpPr>
          <p:cNvPr id="3" name="Content Placeholder 2"/>
          <p:cNvSpPr>
            <a:spLocks noGrp="1"/>
          </p:cNvSpPr>
          <p:nvPr>
            <p:ph idx="1"/>
          </p:nvPr>
        </p:nvSpPr>
        <p:spPr/>
        <p:txBody>
          <a:bodyPr/>
          <a:lstStyle/>
          <a:p>
            <a:r>
              <a:rPr lang="en-US" dirty="0" smtClean="0"/>
              <a:t>Pay Canadian income tax on your world wide income</a:t>
            </a:r>
          </a:p>
          <a:p>
            <a:r>
              <a:rPr lang="en-US" dirty="0" smtClean="0"/>
              <a:t>Capital gain from US property must be expressed in Canadian Dollars </a:t>
            </a:r>
            <a:r>
              <a:rPr lang="en-US" dirty="0" smtClean="0"/>
              <a:t>– (</a:t>
            </a:r>
            <a:r>
              <a:rPr lang="en-US" dirty="0" smtClean="0"/>
              <a:t>exchange rate at time of sale)</a:t>
            </a:r>
            <a:endParaRPr lang="en-US" dirty="0"/>
          </a:p>
          <a:p>
            <a:r>
              <a:rPr lang="en-US" dirty="0" smtClean="0"/>
              <a:t>Capital gain – varies depending on dollar rate</a:t>
            </a:r>
            <a:endParaRPr lang="en-US" dirty="0"/>
          </a:p>
        </p:txBody>
      </p:sp>
      <p:pic>
        <p:nvPicPr>
          <p:cNvPr id="7" name="Picture 6" descr="madan-new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89" y="6167350"/>
            <a:ext cx="3025434" cy="1064158"/>
          </a:xfrm>
          <a:prstGeom prst="rect">
            <a:avLst/>
          </a:prstGeom>
        </p:spPr>
      </p:pic>
      <p:sp>
        <p:nvSpPr>
          <p:cNvPr id="8" name="Rectangle 7"/>
          <p:cNvSpPr/>
          <p:nvPr/>
        </p:nvSpPr>
        <p:spPr>
          <a:xfrm>
            <a:off x="2262188" y="6358548"/>
            <a:ext cx="4572000" cy="461665"/>
          </a:xfrm>
          <a:prstGeom prst="rect">
            <a:avLst/>
          </a:prstGeom>
        </p:spPr>
        <p:txBody>
          <a:bodyPr>
            <a:spAutoFit/>
          </a:bodyPr>
          <a:lstStyle/>
          <a:p>
            <a:pPr algn="ctr"/>
            <a:r>
              <a:rPr lang="en-US" sz="1200" dirty="0">
                <a:solidFill>
                  <a:srgbClr val="FF6600"/>
                </a:solidFill>
                <a:hlinkClick r:id="rId3"/>
              </a:rPr>
              <a:t>WWW.MADANCA.COM </a:t>
            </a:r>
          </a:p>
          <a:p>
            <a:pPr algn="ctr"/>
            <a:r>
              <a:rPr lang="en-US" sz="1200" dirty="0">
                <a:solidFill>
                  <a:srgbClr val="FF6600"/>
                </a:solidFill>
                <a:hlinkClick r:id="rId3"/>
              </a:rPr>
              <a:t>905 268 0150</a:t>
            </a:r>
            <a:endParaRPr lang="en-US" sz="1200" dirty="0">
              <a:solidFill>
                <a:srgbClr val="FF6600"/>
              </a:solidFill>
            </a:endParaRPr>
          </a:p>
        </p:txBody>
      </p:sp>
    </p:spTree>
    <p:extLst>
      <p:ext uri="{BB962C8B-B14F-4D97-AF65-F5344CB8AC3E}">
        <p14:creationId xmlns:p14="http://schemas.microsoft.com/office/powerpoint/2010/main" val="23199751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Capital Gains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31020372"/>
              </p:ext>
            </p:extLst>
          </p:nvPr>
        </p:nvGraphicFramePr>
        <p:xfrm>
          <a:off x="739775" y="2770188"/>
          <a:ext cx="7662864" cy="741680"/>
        </p:xfrm>
        <a:graphic>
          <a:graphicData uri="http://schemas.openxmlformats.org/drawingml/2006/table">
            <a:tbl>
              <a:tblPr firstRow="1" bandRow="1">
                <a:tableStyleId>{5C22544A-7EE6-4342-B048-85BDC9FD1C3A}</a:tableStyleId>
              </a:tblPr>
              <a:tblGrid>
                <a:gridCol w="3831432"/>
                <a:gridCol w="3831432"/>
              </a:tblGrid>
              <a:tr h="370840">
                <a:tc>
                  <a:txBody>
                    <a:bodyPr/>
                    <a:lstStyle/>
                    <a:p>
                      <a:r>
                        <a:rPr lang="en-US" dirty="0" smtClean="0"/>
                        <a:t>Canada</a:t>
                      </a:r>
                      <a:endParaRPr lang="en-US" dirty="0"/>
                    </a:p>
                  </a:txBody>
                  <a:tcPr/>
                </a:tc>
                <a:tc>
                  <a:txBody>
                    <a:bodyPr/>
                    <a:lstStyle/>
                    <a:p>
                      <a:r>
                        <a:rPr lang="en-US" dirty="0" smtClean="0"/>
                        <a:t>US</a:t>
                      </a:r>
                      <a:endParaRPr lang="en-US" dirty="0"/>
                    </a:p>
                  </a:txBody>
                  <a:tcPr/>
                </a:tc>
              </a:tr>
              <a:tr h="370840">
                <a:tc>
                  <a:txBody>
                    <a:bodyPr/>
                    <a:lstStyle/>
                    <a:p>
                      <a:r>
                        <a:rPr lang="en-US" dirty="0" smtClean="0"/>
                        <a:t>50%</a:t>
                      </a:r>
                      <a:r>
                        <a:rPr lang="en-US" baseline="0" dirty="0" smtClean="0"/>
                        <a:t> taxable </a:t>
                      </a:r>
                      <a:endParaRPr lang="en-US" dirty="0"/>
                    </a:p>
                  </a:txBody>
                  <a:tcPr/>
                </a:tc>
                <a:tc>
                  <a:txBody>
                    <a:bodyPr/>
                    <a:lstStyle/>
                    <a:p>
                      <a:r>
                        <a:rPr lang="en-US" dirty="0" smtClean="0"/>
                        <a:t>100% taxable</a:t>
                      </a:r>
                      <a:r>
                        <a:rPr lang="en-US" baseline="0" dirty="0" smtClean="0"/>
                        <a:t> </a:t>
                      </a:r>
                    </a:p>
                  </a:txBody>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2521733491"/>
              </p:ext>
            </p:extLst>
          </p:nvPr>
        </p:nvGraphicFramePr>
        <p:xfrm>
          <a:off x="739775" y="4033520"/>
          <a:ext cx="6096000" cy="1005840"/>
        </p:xfrm>
        <a:graphic>
          <a:graphicData uri="http://schemas.openxmlformats.org/drawingml/2006/table">
            <a:tbl>
              <a:tblPr firstRow="1" bandRow="1">
                <a:tableStyleId>{5C22544A-7EE6-4342-B048-85BDC9FD1C3A}</a:tableStyleId>
              </a:tblPr>
              <a:tblGrid>
                <a:gridCol w="6096000"/>
              </a:tblGrid>
              <a:tr h="0">
                <a:tc>
                  <a:txBody>
                    <a:bodyPr/>
                    <a:lstStyle/>
                    <a:p>
                      <a:r>
                        <a:rPr lang="en-US" dirty="0" smtClean="0"/>
                        <a:t>US</a:t>
                      </a:r>
                      <a:endParaRPr lang="en-US" dirty="0"/>
                    </a:p>
                  </a:txBody>
                  <a:tcPr/>
                </a:tc>
              </a:tr>
              <a:tr h="42348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First $37,650 USD is 0% taxable, the rest is 15% taxable if you are a single filer for long term capital gains.  </a:t>
                      </a:r>
                    </a:p>
                  </a:txBody>
                  <a:tcPr/>
                </a:tc>
              </a:tr>
            </a:tbl>
          </a:graphicData>
        </a:graphic>
      </p:graphicFrame>
      <p:pic>
        <p:nvPicPr>
          <p:cNvPr id="10" name="Picture 9" descr="madan-new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89" y="6167350"/>
            <a:ext cx="3025434" cy="1064158"/>
          </a:xfrm>
          <a:prstGeom prst="rect">
            <a:avLst/>
          </a:prstGeom>
        </p:spPr>
      </p:pic>
      <p:sp>
        <p:nvSpPr>
          <p:cNvPr id="11" name="Rectangle 10"/>
          <p:cNvSpPr/>
          <p:nvPr/>
        </p:nvSpPr>
        <p:spPr>
          <a:xfrm>
            <a:off x="2262188" y="6358548"/>
            <a:ext cx="4572000" cy="461665"/>
          </a:xfrm>
          <a:prstGeom prst="rect">
            <a:avLst/>
          </a:prstGeom>
        </p:spPr>
        <p:txBody>
          <a:bodyPr>
            <a:spAutoFit/>
          </a:bodyPr>
          <a:lstStyle/>
          <a:p>
            <a:pPr algn="ctr"/>
            <a:r>
              <a:rPr lang="en-US" sz="1200" dirty="0">
                <a:solidFill>
                  <a:srgbClr val="FF6600"/>
                </a:solidFill>
                <a:hlinkClick r:id="rId3"/>
              </a:rPr>
              <a:t>WWW.MADANCA.COM </a:t>
            </a:r>
          </a:p>
          <a:p>
            <a:pPr algn="ctr"/>
            <a:r>
              <a:rPr lang="en-US" sz="1200" dirty="0">
                <a:solidFill>
                  <a:srgbClr val="FF6600"/>
                </a:solidFill>
                <a:hlinkClick r:id="rId3"/>
              </a:rPr>
              <a:t>905 268 0150</a:t>
            </a:r>
            <a:endParaRPr lang="en-US" sz="1200" dirty="0">
              <a:solidFill>
                <a:srgbClr val="FF6600"/>
              </a:solidFill>
            </a:endParaRPr>
          </a:p>
        </p:txBody>
      </p:sp>
    </p:spTree>
    <p:extLst>
      <p:ext uri="{BB962C8B-B14F-4D97-AF65-F5344CB8AC3E}">
        <p14:creationId xmlns:p14="http://schemas.microsoft.com/office/powerpoint/2010/main" val="9934533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Reduce your Canadian Income Tax</a:t>
            </a:r>
            <a:endParaRPr lang="en-US" dirty="0"/>
          </a:p>
        </p:txBody>
      </p:sp>
      <p:sp>
        <p:nvSpPr>
          <p:cNvPr id="3" name="Content Placeholder 2"/>
          <p:cNvSpPr>
            <a:spLocks noGrp="1"/>
          </p:cNvSpPr>
          <p:nvPr>
            <p:ph idx="1"/>
          </p:nvPr>
        </p:nvSpPr>
        <p:spPr/>
        <p:txBody>
          <a:bodyPr/>
          <a:lstStyle/>
          <a:p>
            <a:r>
              <a:rPr lang="en-US" dirty="0" smtClean="0"/>
              <a:t>Claim a foreign tax credit </a:t>
            </a:r>
            <a:r>
              <a:rPr lang="en-US" b="1" dirty="0" smtClean="0"/>
              <a:t>(FTC) </a:t>
            </a:r>
            <a:r>
              <a:rPr lang="en-US" dirty="0" smtClean="0"/>
              <a:t>to prevent double taxation</a:t>
            </a:r>
          </a:p>
          <a:p>
            <a:pPr marL="0" indent="0">
              <a:buNone/>
            </a:pP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105014780"/>
              </p:ext>
            </p:extLst>
          </p:nvPr>
        </p:nvGraphicFramePr>
        <p:xfrm>
          <a:off x="1666240" y="3794760"/>
          <a:ext cx="6096000" cy="640080"/>
        </p:xfrm>
        <a:graphic>
          <a:graphicData uri="http://schemas.openxmlformats.org/drawingml/2006/table">
            <a:tbl>
              <a:tblPr firstRow="1" bandRow="1">
                <a:tableStyleId>{5C22544A-7EE6-4342-B048-85BDC9FD1C3A}</a:tableStyleId>
              </a:tblPr>
              <a:tblGrid>
                <a:gridCol w="1656080"/>
                <a:gridCol w="2275840"/>
                <a:gridCol w="2164080"/>
              </a:tblGrid>
              <a:tr h="370840">
                <a:tc>
                  <a:txBody>
                    <a:bodyPr/>
                    <a:lstStyle/>
                    <a:p>
                      <a:r>
                        <a:rPr lang="en-US" dirty="0" smtClean="0"/>
                        <a:t>Tax Payable</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Foreign</a:t>
                      </a:r>
                      <a:r>
                        <a:rPr lang="en-US" baseline="0" dirty="0" smtClean="0"/>
                        <a:t> Tax Credit</a:t>
                      </a:r>
                      <a:endParaRPr lang="en-US" dirty="0" smtClean="0"/>
                    </a:p>
                    <a:p>
                      <a:endParaRPr lang="en-US" dirty="0"/>
                    </a:p>
                  </a:txBody>
                  <a:tcPr/>
                </a:tc>
                <a:tc>
                  <a:txBody>
                    <a:bodyPr/>
                    <a:lstStyle/>
                    <a:p>
                      <a:r>
                        <a:rPr lang="en-US" dirty="0" smtClean="0"/>
                        <a:t>= Net</a:t>
                      </a:r>
                      <a:r>
                        <a:rPr lang="en-US" baseline="0" dirty="0" smtClean="0"/>
                        <a:t> Tax Payable</a:t>
                      </a:r>
                      <a:endParaRPr lang="en-US" dirty="0"/>
                    </a:p>
                  </a:txBody>
                  <a:tcPr/>
                </a:tc>
              </a:tr>
            </a:tbl>
          </a:graphicData>
        </a:graphic>
      </p:graphicFrame>
      <p:pic>
        <p:nvPicPr>
          <p:cNvPr id="8" name="Picture 7" descr="madan-new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89" y="6167350"/>
            <a:ext cx="3025434" cy="1064158"/>
          </a:xfrm>
          <a:prstGeom prst="rect">
            <a:avLst/>
          </a:prstGeom>
        </p:spPr>
      </p:pic>
      <p:sp>
        <p:nvSpPr>
          <p:cNvPr id="9" name="Rectangle 8"/>
          <p:cNvSpPr/>
          <p:nvPr/>
        </p:nvSpPr>
        <p:spPr>
          <a:xfrm>
            <a:off x="2262188" y="6358548"/>
            <a:ext cx="4572000" cy="461665"/>
          </a:xfrm>
          <a:prstGeom prst="rect">
            <a:avLst/>
          </a:prstGeom>
        </p:spPr>
        <p:txBody>
          <a:bodyPr>
            <a:spAutoFit/>
          </a:bodyPr>
          <a:lstStyle/>
          <a:p>
            <a:pPr algn="ctr"/>
            <a:r>
              <a:rPr lang="en-US" sz="1200" dirty="0">
                <a:solidFill>
                  <a:srgbClr val="FF6600"/>
                </a:solidFill>
                <a:hlinkClick r:id="rId3"/>
              </a:rPr>
              <a:t>WWW.MADANCA.COM </a:t>
            </a:r>
          </a:p>
          <a:p>
            <a:pPr algn="ctr"/>
            <a:r>
              <a:rPr lang="en-US" sz="1200" dirty="0">
                <a:solidFill>
                  <a:srgbClr val="FF6600"/>
                </a:solidFill>
                <a:hlinkClick r:id="rId3"/>
              </a:rPr>
              <a:t>905 268 0150</a:t>
            </a:r>
            <a:endParaRPr lang="en-US" sz="1200" dirty="0">
              <a:solidFill>
                <a:srgbClr val="FF6600"/>
              </a:solidFill>
            </a:endParaRPr>
          </a:p>
        </p:txBody>
      </p:sp>
    </p:spTree>
    <p:extLst>
      <p:ext uri="{BB962C8B-B14F-4D97-AF65-F5344CB8AC3E}">
        <p14:creationId xmlns:p14="http://schemas.microsoft.com/office/powerpoint/2010/main" val="26992762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Rent your US property</a:t>
            </a:r>
            <a:endParaRPr lang="en-US" dirty="0"/>
          </a:p>
        </p:txBody>
      </p:sp>
      <p:sp>
        <p:nvSpPr>
          <p:cNvPr id="3" name="Content Placeholder 2"/>
          <p:cNvSpPr>
            <a:spLocks noGrp="1"/>
          </p:cNvSpPr>
          <p:nvPr>
            <p:ph idx="1"/>
          </p:nvPr>
        </p:nvSpPr>
        <p:spPr/>
        <p:txBody>
          <a:bodyPr/>
          <a:lstStyle/>
          <a:p>
            <a:r>
              <a:rPr lang="en-US" dirty="0"/>
              <a:t>Y</a:t>
            </a:r>
            <a:r>
              <a:rPr lang="en-US" dirty="0" smtClean="0"/>
              <a:t>our tenant will withhold </a:t>
            </a:r>
            <a:r>
              <a:rPr lang="en-US" b="1" dirty="0" smtClean="0"/>
              <a:t>30%</a:t>
            </a:r>
            <a:r>
              <a:rPr lang="en-US" dirty="0" smtClean="0"/>
              <a:t> of total rent and submit it to the IRS</a:t>
            </a:r>
            <a:endParaRPr lang="en-US" dirty="0"/>
          </a:p>
        </p:txBody>
      </p:sp>
      <p:pic>
        <p:nvPicPr>
          <p:cNvPr id="7" name="Picture 6" descr="madan-new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89" y="6167350"/>
            <a:ext cx="3025434" cy="1064158"/>
          </a:xfrm>
          <a:prstGeom prst="rect">
            <a:avLst/>
          </a:prstGeom>
        </p:spPr>
      </p:pic>
      <p:sp>
        <p:nvSpPr>
          <p:cNvPr id="8" name="Rectangle 7"/>
          <p:cNvSpPr/>
          <p:nvPr/>
        </p:nvSpPr>
        <p:spPr>
          <a:xfrm>
            <a:off x="2262188" y="6358548"/>
            <a:ext cx="4572000" cy="461665"/>
          </a:xfrm>
          <a:prstGeom prst="rect">
            <a:avLst/>
          </a:prstGeom>
        </p:spPr>
        <p:txBody>
          <a:bodyPr>
            <a:spAutoFit/>
          </a:bodyPr>
          <a:lstStyle/>
          <a:p>
            <a:pPr algn="ctr"/>
            <a:r>
              <a:rPr lang="en-US" sz="1200" dirty="0">
                <a:solidFill>
                  <a:srgbClr val="FF6600"/>
                </a:solidFill>
                <a:hlinkClick r:id="rId3"/>
              </a:rPr>
              <a:t>WWW.MADANCA.COM </a:t>
            </a:r>
          </a:p>
          <a:p>
            <a:pPr algn="ctr"/>
            <a:r>
              <a:rPr lang="en-US" sz="1200" dirty="0">
                <a:solidFill>
                  <a:srgbClr val="FF6600"/>
                </a:solidFill>
                <a:hlinkClick r:id="rId3"/>
              </a:rPr>
              <a:t>905 268 0150</a:t>
            </a:r>
            <a:endParaRPr lang="en-US" sz="1200" dirty="0">
              <a:solidFill>
                <a:srgbClr val="FF6600"/>
              </a:solidFill>
            </a:endParaRPr>
          </a:p>
        </p:txBody>
      </p:sp>
    </p:spTree>
    <p:extLst>
      <p:ext uri="{BB962C8B-B14F-4D97-AF65-F5344CB8AC3E}">
        <p14:creationId xmlns:p14="http://schemas.microsoft.com/office/powerpoint/2010/main" val="29681474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Avoid Withholding Tax</a:t>
            </a:r>
            <a:endParaRPr lang="en-US" dirty="0"/>
          </a:p>
        </p:txBody>
      </p:sp>
      <p:sp>
        <p:nvSpPr>
          <p:cNvPr id="3" name="Content Placeholder 2"/>
          <p:cNvSpPr>
            <a:spLocks noGrp="1"/>
          </p:cNvSpPr>
          <p:nvPr>
            <p:ph idx="1"/>
          </p:nvPr>
        </p:nvSpPr>
        <p:spPr/>
        <p:txBody>
          <a:bodyPr>
            <a:normAutofit/>
          </a:bodyPr>
          <a:lstStyle/>
          <a:p>
            <a:r>
              <a:rPr lang="en-US" dirty="0" smtClean="0"/>
              <a:t>Elect income to be treated as income generated by a US business to avoid withholding tax</a:t>
            </a:r>
          </a:p>
          <a:p>
            <a:r>
              <a:rPr lang="en-US" dirty="0" smtClean="0"/>
              <a:t>Deduct expenses related to rental property </a:t>
            </a:r>
          </a:p>
          <a:p>
            <a:r>
              <a:rPr lang="en-US" dirty="0" smtClean="0"/>
              <a:t>Complete the election – report rental income on US income tax return from 1040NR</a:t>
            </a:r>
          </a:p>
          <a:p>
            <a:r>
              <a:rPr lang="en-US" dirty="0" smtClean="0"/>
              <a:t>Claim US rental income on Canadian tax return + a foreign tax credit </a:t>
            </a:r>
          </a:p>
          <a:p>
            <a:endParaRPr lang="en-US" dirty="0"/>
          </a:p>
        </p:txBody>
      </p:sp>
      <p:pic>
        <p:nvPicPr>
          <p:cNvPr id="7" name="Picture 6" descr="madan-new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89" y="6167350"/>
            <a:ext cx="3025434" cy="1064158"/>
          </a:xfrm>
          <a:prstGeom prst="rect">
            <a:avLst/>
          </a:prstGeom>
        </p:spPr>
      </p:pic>
      <p:sp>
        <p:nvSpPr>
          <p:cNvPr id="8" name="Rectangle 7"/>
          <p:cNvSpPr/>
          <p:nvPr/>
        </p:nvSpPr>
        <p:spPr>
          <a:xfrm>
            <a:off x="2262188" y="6358548"/>
            <a:ext cx="4572000" cy="461665"/>
          </a:xfrm>
          <a:prstGeom prst="rect">
            <a:avLst/>
          </a:prstGeom>
        </p:spPr>
        <p:txBody>
          <a:bodyPr>
            <a:spAutoFit/>
          </a:bodyPr>
          <a:lstStyle/>
          <a:p>
            <a:pPr algn="ctr"/>
            <a:r>
              <a:rPr lang="en-US" sz="1200" dirty="0">
                <a:solidFill>
                  <a:srgbClr val="FF6600"/>
                </a:solidFill>
                <a:hlinkClick r:id="rId3"/>
              </a:rPr>
              <a:t>WWW.MADANCA.COM </a:t>
            </a:r>
          </a:p>
          <a:p>
            <a:pPr algn="ctr"/>
            <a:r>
              <a:rPr lang="en-US" sz="1200" dirty="0">
                <a:solidFill>
                  <a:srgbClr val="FF6600"/>
                </a:solidFill>
                <a:hlinkClick r:id="rId3"/>
              </a:rPr>
              <a:t>905 268 0150</a:t>
            </a:r>
            <a:endParaRPr lang="en-US" sz="1200" dirty="0">
              <a:solidFill>
                <a:srgbClr val="FF6600"/>
              </a:solidFill>
            </a:endParaRPr>
          </a:p>
        </p:txBody>
      </p:sp>
    </p:spTree>
    <p:extLst>
      <p:ext uri="{BB962C8B-B14F-4D97-AF65-F5344CB8AC3E}">
        <p14:creationId xmlns:p14="http://schemas.microsoft.com/office/powerpoint/2010/main" val="38959357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800" dirty="0" smtClean="0"/>
              <a:t>Canadians Buying US Real Estate</a:t>
            </a:r>
            <a:endParaRPr lang="en-US" sz="4800" dirty="0"/>
          </a:p>
        </p:txBody>
      </p:sp>
      <p:sp>
        <p:nvSpPr>
          <p:cNvPr id="3" name="Subtitle 2"/>
          <p:cNvSpPr>
            <a:spLocks noGrp="1"/>
          </p:cNvSpPr>
          <p:nvPr>
            <p:ph type="subTitle" idx="1"/>
          </p:nvPr>
        </p:nvSpPr>
        <p:spPr/>
        <p:txBody>
          <a:bodyPr/>
          <a:lstStyle/>
          <a:p>
            <a:r>
              <a:rPr lang="en-US" dirty="0" smtClean="0"/>
              <a:t>With Allan Madan</a:t>
            </a:r>
            <a:endParaRPr lang="en-US" dirty="0"/>
          </a:p>
        </p:txBody>
      </p:sp>
      <p:pic>
        <p:nvPicPr>
          <p:cNvPr id="4" name="Picture 3" descr="madan-new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04261" y="5741922"/>
            <a:ext cx="3882955" cy="1365780"/>
          </a:xfrm>
          <a:prstGeom prst="rect">
            <a:avLst/>
          </a:prstGeom>
        </p:spPr>
      </p:pic>
      <p:sp>
        <p:nvSpPr>
          <p:cNvPr id="8" name="Rectangle 7"/>
          <p:cNvSpPr/>
          <p:nvPr/>
        </p:nvSpPr>
        <p:spPr>
          <a:xfrm>
            <a:off x="2262188" y="6358548"/>
            <a:ext cx="4572000" cy="461665"/>
          </a:xfrm>
          <a:prstGeom prst="rect">
            <a:avLst/>
          </a:prstGeom>
        </p:spPr>
        <p:txBody>
          <a:bodyPr>
            <a:spAutoFit/>
          </a:bodyPr>
          <a:lstStyle/>
          <a:p>
            <a:pPr algn="ctr"/>
            <a:r>
              <a:rPr lang="en-US" sz="1200" dirty="0">
                <a:solidFill>
                  <a:srgbClr val="FF6600"/>
                </a:solidFill>
                <a:hlinkClick r:id="rId3"/>
              </a:rPr>
              <a:t>WWW.MADANCA.COM </a:t>
            </a:r>
          </a:p>
          <a:p>
            <a:pPr algn="ctr"/>
            <a:r>
              <a:rPr lang="en-US" sz="1200" dirty="0">
                <a:solidFill>
                  <a:srgbClr val="FF6600"/>
                </a:solidFill>
                <a:hlinkClick r:id="rId3"/>
              </a:rPr>
              <a:t>905 268 0150</a:t>
            </a:r>
            <a:endParaRPr lang="en-US" sz="1200" dirty="0">
              <a:solidFill>
                <a:srgbClr val="FF6600"/>
              </a:solidFill>
            </a:endParaRPr>
          </a:p>
        </p:txBody>
      </p:sp>
    </p:spTree>
    <p:extLst>
      <p:ext uri="{BB962C8B-B14F-4D97-AF65-F5344CB8AC3E}">
        <p14:creationId xmlns:p14="http://schemas.microsoft.com/office/powerpoint/2010/main" val="11718887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 Ownership of the Property by an Individual</a:t>
            </a:r>
            <a:endParaRPr lang="en-US" dirty="0"/>
          </a:p>
        </p:txBody>
      </p:sp>
      <p:sp>
        <p:nvSpPr>
          <p:cNvPr id="3" name="Content Placeholder 2"/>
          <p:cNvSpPr>
            <a:spLocks noGrp="1"/>
          </p:cNvSpPr>
          <p:nvPr>
            <p:ph idx="1"/>
          </p:nvPr>
        </p:nvSpPr>
        <p:spPr/>
        <p:txBody>
          <a:bodyPr/>
          <a:lstStyle/>
          <a:p>
            <a:r>
              <a:rPr lang="en-US" dirty="0" smtClean="0"/>
              <a:t>No liability protection</a:t>
            </a:r>
          </a:p>
          <a:p>
            <a:r>
              <a:rPr lang="en-US" dirty="0" smtClean="0"/>
              <a:t>Different states have different direct ownership alternatives </a:t>
            </a:r>
          </a:p>
          <a:p>
            <a:r>
              <a:rPr lang="en-US" dirty="0" smtClean="0"/>
              <a:t>Do not recommend owning a US property in your name</a:t>
            </a:r>
          </a:p>
          <a:p>
            <a:endParaRPr lang="en-US" dirty="0"/>
          </a:p>
        </p:txBody>
      </p:sp>
      <p:pic>
        <p:nvPicPr>
          <p:cNvPr id="7" name="Picture 6" descr="madan-new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89" y="6167350"/>
            <a:ext cx="3025434" cy="1064158"/>
          </a:xfrm>
          <a:prstGeom prst="rect">
            <a:avLst/>
          </a:prstGeom>
        </p:spPr>
      </p:pic>
      <p:sp>
        <p:nvSpPr>
          <p:cNvPr id="8" name="Rectangle 7"/>
          <p:cNvSpPr/>
          <p:nvPr/>
        </p:nvSpPr>
        <p:spPr>
          <a:xfrm>
            <a:off x="2262188" y="6358548"/>
            <a:ext cx="4572000" cy="461665"/>
          </a:xfrm>
          <a:prstGeom prst="rect">
            <a:avLst/>
          </a:prstGeom>
        </p:spPr>
        <p:txBody>
          <a:bodyPr>
            <a:spAutoFit/>
          </a:bodyPr>
          <a:lstStyle/>
          <a:p>
            <a:pPr algn="ctr"/>
            <a:r>
              <a:rPr lang="en-US" sz="1200" dirty="0">
                <a:solidFill>
                  <a:srgbClr val="FF6600"/>
                </a:solidFill>
                <a:hlinkClick r:id="rId3"/>
              </a:rPr>
              <a:t>WWW.MADANCA.COM </a:t>
            </a:r>
          </a:p>
          <a:p>
            <a:pPr algn="ctr"/>
            <a:r>
              <a:rPr lang="en-US" sz="1200" dirty="0">
                <a:solidFill>
                  <a:srgbClr val="FF6600"/>
                </a:solidFill>
                <a:hlinkClick r:id="rId3"/>
              </a:rPr>
              <a:t>905 268 0150</a:t>
            </a:r>
            <a:endParaRPr lang="en-US" sz="1200" dirty="0">
              <a:solidFill>
                <a:srgbClr val="FF6600"/>
              </a:solidFill>
            </a:endParaRPr>
          </a:p>
        </p:txBody>
      </p:sp>
    </p:spTree>
    <p:extLst>
      <p:ext uri="{BB962C8B-B14F-4D97-AF65-F5344CB8AC3E}">
        <p14:creationId xmlns:p14="http://schemas.microsoft.com/office/powerpoint/2010/main" val="5690809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Ownership through a Canadian Corporation </a:t>
            </a:r>
            <a:endParaRPr lang="en-US" dirty="0"/>
          </a:p>
        </p:txBody>
      </p:sp>
      <p:sp>
        <p:nvSpPr>
          <p:cNvPr id="3" name="Content Placeholder 2"/>
          <p:cNvSpPr>
            <a:spLocks noGrp="1"/>
          </p:cNvSpPr>
          <p:nvPr>
            <p:ph idx="1"/>
          </p:nvPr>
        </p:nvSpPr>
        <p:spPr/>
        <p:txBody>
          <a:bodyPr/>
          <a:lstStyle/>
          <a:p>
            <a:r>
              <a:rPr lang="en-US" dirty="0" smtClean="0"/>
              <a:t>Double taxation problem for investors in the US</a:t>
            </a:r>
          </a:p>
          <a:p>
            <a:r>
              <a:rPr lang="en-US" dirty="0" smtClean="0"/>
              <a:t>Owning US real estate, a Canadian corporation will be deemed as doing business in the US and must file form 1120-F to the IRS. </a:t>
            </a:r>
          </a:p>
          <a:p>
            <a:r>
              <a:rPr lang="en-US" dirty="0" smtClean="0"/>
              <a:t>Pay tax on your corporation </a:t>
            </a:r>
          </a:p>
          <a:p>
            <a:r>
              <a:rPr lang="en-US" dirty="0" smtClean="0"/>
              <a:t>Pay tax on dividends paid to shareholders</a:t>
            </a:r>
          </a:p>
          <a:p>
            <a:pPr marL="0" indent="0">
              <a:buNone/>
            </a:pPr>
            <a:endParaRPr lang="en-US" dirty="0"/>
          </a:p>
        </p:txBody>
      </p:sp>
      <p:pic>
        <p:nvPicPr>
          <p:cNvPr id="9" name="Picture 8" descr="madan-new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89" y="6167350"/>
            <a:ext cx="3025434" cy="1064158"/>
          </a:xfrm>
          <a:prstGeom prst="rect">
            <a:avLst/>
          </a:prstGeom>
        </p:spPr>
      </p:pic>
      <p:sp>
        <p:nvSpPr>
          <p:cNvPr id="10" name="Rectangle 9"/>
          <p:cNvSpPr/>
          <p:nvPr/>
        </p:nvSpPr>
        <p:spPr>
          <a:xfrm>
            <a:off x="2262188" y="6358548"/>
            <a:ext cx="4572000" cy="461665"/>
          </a:xfrm>
          <a:prstGeom prst="rect">
            <a:avLst/>
          </a:prstGeom>
        </p:spPr>
        <p:txBody>
          <a:bodyPr>
            <a:spAutoFit/>
          </a:bodyPr>
          <a:lstStyle/>
          <a:p>
            <a:pPr algn="ctr"/>
            <a:r>
              <a:rPr lang="en-US" sz="1200" dirty="0">
                <a:solidFill>
                  <a:srgbClr val="FF6600"/>
                </a:solidFill>
                <a:hlinkClick r:id="rId3"/>
              </a:rPr>
              <a:t>WWW.MADANCA.COM </a:t>
            </a:r>
          </a:p>
          <a:p>
            <a:pPr algn="ctr"/>
            <a:r>
              <a:rPr lang="en-US" sz="1200" dirty="0">
                <a:solidFill>
                  <a:srgbClr val="FF6600"/>
                </a:solidFill>
                <a:hlinkClick r:id="rId3"/>
              </a:rPr>
              <a:t>905 268 0150</a:t>
            </a:r>
            <a:endParaRPr lang="en-US" sz="1200" dirty="0">
              <a:solidFill>
                <a:srgbClr val="FF6600"/>
              </a:solidFill>
            </a:endParaRPr>
          </a:p>
        </p:txBody>
      </p:sp>
    </p:spTree>
    <p:extLst>
      <p:ext uri="{BB962C8B-B14F-4D97-AF65-F5344CB8AC3E}">
        <p14:creationId xmlns:p14="http://schemas.microsoft.com/office/powerpoint/2010/main" val="37330686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3" descr="USPartnership.jpg"/>
          <p:cNvPicPr>
            <a:picLocks noChangeAspect="1"/>
          </p:cNvPicPr>
          <p:nvPr/>
        </p:nvPicPr>
        <p:blipFill rotWithShape="1">
          <a:blip r:embed="rId2">
            <a:extLst>
              <a:ext uri="{28A0092B-C50C-407E-A947-70E740481C1C}">
                <a14:useLocalDpi xmlns:a14="http://schemas.microsoft.com/office/drawing/2010/main" val="0"/>
              </a:ext>
            </a:extLst>
          </a:blip>
          <a:srcRect t="-9779" b="-9779"/>
          <a:stretch/>
        </p:blipFill>
        <p:spPr>
          <a:xfrm>
            <a:off x="3924264" y="664568"/>
            <a:ext cx="5179207" cy="6369062"/>
          </a:xfrm>
          <a:prstGeom prst="rect">
            <a:avLst/>
          </a:prstGeom>
        </p:spPr>
      </p:pic>
      <p:sp>
        <p:nvSpPr>
          <p:cNvPr id="6" name="Title 1"/>
          <p:cNvSpPr txBox="1">
            <a:spLocks/>
          </p:cNvSpPr>
          <p:nvPr/>
        </p:nvSpPr>
        <p:spPr>
          <a:xfrm>
            <a:off x="457200" y="74941"/>
            <a:ext cx="8229600" cy="1143000"/>
          </a:xfrm>
          <a:prstGeom prst="rect">
            <a:avLst/>
          </a:prstGeom>
        </p:spPr>
        <p:txBody>
          <a:bodyPr/>
          <a:lstStyle>
            <a:lvl1pPr algn="ctr" defTabSz="914400" rtl="0" eaLnBrk="1" latinLnBrk="0" hangingPunct="1">
              <a:spcBef>
                <a:spcPct val="0"/>
              </a:spcBef>
              <a:buNone/>
              <a:defRPr sz="4600" kern="1200">
                <a:solidFill>
                  <a:schemeClr val="bg1"/>
                </a:solidFill>
                <a:latin typeface="+mj-lt"/>
                <a:ea typeface="+mj-ea"/>
                <a:cs typeface="+mj-cs"/>
              </a:defRPr>
            </a:lvl1pPr>
          </a:lstStyle>
          <a:p>
            <a:r>
              <a:rPr lang="en-US" sz="3200" dirty="0" smtClean="0"/>
              <a:t>Establish US limited Liability Partnership</a:t>
            </a:r>
            <a:endParaRPr lang="en-US" sz="3200" dirty="0"/>
          </a:p>
        </p:txBody>
      </p:sp>
      <p:sp>
        <p:nvSpPr>
          <p:cNvPr id="4" name="Content Placeholder 2"/>
          <p:cNvSpPr txBox="1">
            <a:spLocks/>
          </p:cNvSpPr>
          <p:nvPr/>
        </p:nvSpPr>
        <p:spPr>
          <a:xfrm>
            <a:off x="145264" y="2040555"/>
            <a:ext cx="4191972" cy="3267169"/>
          </a:xfrm>
          <a:prstGeom prst="rect">
            <a:avLst/>
          </a:prstGeom>
        </p:spPr>
        <p:txBody>
          <a:bodyPr/>
          <a:lstStyle>
            <a:lvl1pPr marL="342900" indent="-342900" algn="l" defTabSz="914400" rtl="0" eaLnBrk="1" latinLnBrk="0" hangingPunct="1">
              <a:spcBef>
                <a:spcPts val="2000"/>
              </a:spcBef>
              <a:buClr>
                <a:schemeClr val="accent1"/>
              </a:buClr>
              <a:buSzPct val="90000"/>
              <a:buFont typeface="Wingdings" pitchFamily="2" charset="2"/>
              <a:buChar char="S"/>
              <a:defRPr sz="22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60000"/>
                  <a:lumOff val="40000"/>
                </a:schemeClr>
              </a:buClr>
              <a:buSzPct val="90000"/>
              <a:buFont typeface="Wingdings" pitchFamily="2" charset="2"/>
              <a:buChar char="S"/>
              <a:defRPr sz="2000" kern="1200">
                <a:solidFill>
                  <a:schemeClr val="tx1">
                    <a:lumMod val="65000"/>
                    <a:lumOff val="35000"/>
                  </a:schemeClr>
                </a:solidFill>
                <a:latin typeface="+mn-lt"/>
                <a:ea typeface="+mn-ea"/>
                <a:cs typeface="+mn-cs"/>
              </a:defRPr>
            </a:lvl2pPr>
            <a:lvl3pPr marL="1035050" indent="-349250" algn="l" defTabSz="914400" rtl="0" eaLnBrk="1" latinLnBrk="0" hangingPunct="1">
              <a:spcBef>
                <a:spcPts val="600"/>
              </a:spcBef>
              <a:buClr>
                <a:schemeClr val="accent1"/>
              </a:buClr>
              <a:buSzPct val="90000"/>
              <a:buFont typeface="Wingdings" pitchFamily="2" charset="2"/>
              <a:buChar char="S"/>
              <a:defRPr sz="1800" kern="1200">
                <a:solidFill>
                  <a:schemeClr val="tx1">
                    <a:lumMod val="65000"/>
                    <a:lumOff val="35000"/>
                  </a:schemeClr>
                </a:solidFill>
                <a:latin typeface="+mn-lt"/>
                <a:ea typeface="+mn-ea"/>
                <a:cs typeface="+mn-cs"/>
              </a:defRPr>
            </a:lvl3pPr>
            <a:lvl4pPr marL="1371600" indent="-336550" algn="l" defTabSz="914400" rtl="0" eaLnBrk="1" latinLnBrk="0" hangingPunct="1">
              <a:spcBef>
                <a:spcPts val="600"/>
              </a:spcBef>
              <a:buClr>
                <a:schemeClr val="accent1">
                  <a:lumMod val="60000"/>
                  <a:lumOff val="40000"/>
                </a:schemeClr>
              </a:buClr>
              <a:buSzPct val="90000"/>
              <a:buFont typeface="Wingdings" pitchFamily="2" charset="2"/>
              <a:buChar char="S"/>
              <a:defRPr sz="1800" kern="1200">
                <a:solidFill>
                  <a:schemeClr val="tx1">
                    <a:lumMod val="65000"/>
                    <a:lumOff val="35000"/>
                  </a:schemeClr>
                </a:solidFill>
                <a:latin typeface="+mn-lt"/>
                <a:ea typeface="+mn-ea"/>
                <a:cs typeface="+mn-cs"/>
              </a:defRPr>
            </a:lvl4pPr>
            <a:lvl5pPr marL="1720850" indent="-349250" algn="l" defTabSz="914400" rtl="0" eaLnBrk="1" latinLnBrk="0" hangingPunct="1">
              <a:spcBef>
                <a:spcPts val="600"/>
              </a:spcBef>
              <a:buClr>
                <a:schemeClr val="accent1"/>
              </a:buClr>
              <a:buSzPct val="90000"/>
              <a:buFont typeface="Wingdings" pitchFamily="2" charset="2"/>
              <a:buChar char="S"/>
              <a:defRPr sz="1800" kern="1200">
                <a:solidFill>
                  <a:schemeClr val="tx1">
                    <a:lumMod val="65000"/>
                    <a:lumOff val="35000"/>
                  </a:schemeClr>
                </a:solidFill>
                <a:latin typeface="+mn-lt"/>
                <a:ea typeface="+mn-ea"/>
                <a:cs typeface="+mn-cs"/>
              </a:defRPr>
            </a:lvl5pPr>
            <a:lvl6pPr marL="2055813" indent="-344488" algn="l" defTabSz="914400" rtl="0" eaLnBrk="1" latinLnBrk="0" hangingPunct="1">
              <a:spcBef>
                <a:spcPct val="20000"/>
              </a:spcBef>
              <a:buClr>
                <a:schemeClr val="accent1">
                  <a:lumMod val="60000"/>
                  <a:lumOff val="40000"/>
                </a:schemeClr>
              </a:buClr>
              <a:buSzPct val="90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2398713" indent="-344488" algn="l" defTabSz="914400" rtl="0" eaLnBrk="1" latinLnBrk="0" hangingPunct="1">
              <a:spcBef>
                <a:spcPct val="20000"/>
              </a:spcBef>
              <a:buClr>
                <a:schemeClr val="accent1"/>
              </a:buClr>
              <a:buSzPct val="90000"/>
              <a:buFont typeface="Wingdings" pitchFamily="2" charset="2"/>
              <a:buChar char=""/>
              <a:defRPr lang="en-US" sz="1800" kern="1200" dirty="0" smtClean="0">
                <a:solidFill>
                  <a:schemeClr val="tx1">
                    <a:lumMod val="65000"/>
                    <a:lumOff val="35000"/>
                  </a:schemeClr>
                </a:solidFill>
                <a:latin typeface="+mn-lt"/>
                <a:ea typeface="+mn-ea"/>
                <a:cs typeface="+mn-cs"/>
              </a:defRPr>
            </a:lvl7pPr>
            <a:lvl8pPr marL="2743200" indent="-344488" algn="l" defTabSz="914400" rtl="0" eaLnBrk="1" latinLnBrk="0" hangingPunct="1">
              <a:spcBef>
                <a:spcPct val="20000"/>
              </a:spcBef>
              <a:buClr>
                <a:schemeClr val="accent1">
                  <a:lumMod val="60000"/>
                  <a:lumOff val="40000"/>
                </a:schemeClr>
              </a:buClr>
              <a:buSzPct val="90000"/>
              <a:buFont typeface="Wingdings" pitchFamily="2" charset="2"/>
              <a:buChar char=""/>
              <a:defRPr lang="en-US" sz="1800" kern="1200" dirty="0" smtClean="0">
                <a:solidFill>
                  <a:schemeClr val="tx1">
                    <a:lumMod val="65000"/>
                    <a:lumOff val="35000"/>
                  </a:schemeClr>
                </a:solidFill>
                <a:latin typeface="+mn-lt"/>
                <a:ea typeface="+mn-ea"/>
                <a:cs typeface="+mn-cs"/>
              </a:defRPr>
            </a:lvl8pPr>
            <a:lvl9pPr marL="3087688" indent="-344488" algn="l" defTabSz="914400" rtl="0" eaLnBrk="1" latinLnBrk="0" hangingPunct="1">
              <a:spcBef>
                <a:spcPct val="20000"/>
              </a:spcBef>
              <a:buClr>
                <a:schemeClr val="accent1"/>
              </a:buClr>
              <a:buSzPct val="90000"/>
              <a:buFont typeface="Wingdings" pitchFamily="2" charset="2"/>
              <a:buChar char=""/>
              <a:defRPr lang="en-US" sz="1800" kern="1200" dirty="0">
                <a:solidFill>
                  <a:schemeClr val="tx1">
                    <a:lumMod val="65000"/>
                    <a:lumOff val="35000"/>
                  </a:schemeClr>
                </a:solidFill>
                <a:latin typeface="+mn-lt"/>
                <a:ea typeface="+mn-ea"/>
                <a:cs typeface="+mn-cs"/>
              </a:defRPr>
            </a:lvl9pPr>
          </a:lstStyle>
          <a:p>
            <a:pPr marL="457200" indent="-457200">
              <a:lnSpc>
                <a:spcPct val="150000"/>
              </a:lnSpc>
              <a:buFont typeface="+mj-lt"/>
              <a:buAutoNum type="arabicPeriod"/>
            </a:pPr>
            <a:r>
              <a:rPr lang="en-US" dirty="0" smtClean="0"/>
              <a:t>Provides </a:t>
            </a:r>
            <a:r>
              <a:rPr lang="en-US" dirty="0"/>
              <a:t>asset protection </a:t>
            </a:r>
            <a:r>
              <a:rPr lang="en-US" dirty="0" smtClean="0"/>
              <a:t>and </a:t>
            </a:r>
            <a:r>
              <a:rPr lang="en-US" dirty="0"/>
              <a:t>legal </a:t>
            </a:r>
            <a:r>
              <a:rPr lang="en-US" dirty="0" smtClean="0"/>
              <a:t>liability protection</a:t>
            </a:r>
            <a:endParaRPr lang="en-US" dirty="0"/>
          </a:p>
          <a:p>
            <a:pPr marL="457200" indent="-457200">
              <a:lnSpc>
                <a:spcPct val="150000"/>
              </a:lnSpc>
              <a:buFont typeface="+mj-lt"/>
              <a:buAutoNum type="arabicPeriod"/>
            </a:pPr>
            <a:r>
              <a:rPr lang="en-US" dirty="0"/>
              <a:t>Investor avoids double taxation</a:t>
            </a:r>
          </a:p>
          <a:p>
            <a:pPr marL="0" indent="0">
              <a:buNone/>
            </a:pPr>
            <a:endParaRPr lang="en-US" dirty="0"/>
          </a:p>
        </p:txBody>
      </p:sp>
      <p:pic>
        <p:nvPicPr>
          <p:cNvPr id="12" name="Picture 11" descr="madan-new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3246" y="6072780"/>
            <a:ext cx="3025434" cy="1064158"/>
          </a:xfrm>
          <a:prstGeom prst="rect">
            <a:avLst/>
          </a:prstGeom>
        </p:spPr>
      </p:pic>
      <p:sp>
        <p:nvSpPr>
          <p:cNvPr id="13" name="Rectangle 12"/>
          <p:cNvSpPr/>
          <p:nvPr/>
        </p:nvSpPr>
        <p:spPr>
          <a:xfrm>
            <a:off x="2262188" y="6358548"/>
            <a:ext cx="4572000" cy="461665"/>
          </a:xfrm>
          <a:prstGeom prst="rect">
            <a:avLst/>
          </a:prstGeom>
        </p:spPr>
        <p:txBody>
          <a:bodyPr>
            <a:spAutoFit/>
          </a:bodyPr>
          <a:lstStyle/>
          <a:p>
            <a:pPr algn="ctr"/>
            <a:r>
              <a:rPr lang="en-US" sz="1200" dirty="0">
                <a:solidFill>
                  <a:srgbClr val="FF6600"/>
                </a:solidFill>
                <a:hlinkClick r:id="rId4"/>
              </a:rPr>
              <a:t>WWW.MADANCA.COM </a:t>
            </a:r>
          </a:p>
          <a:p>
            <a:pPr algn="ctr"/>
            <a:r>
              <a:rPr lang="en-US" sz="1200" dirty="0">
                <a:solidFill>
                  <a:srgbClr val="FF6600"/>
                </a:solidFill>
                <a:hlinkClick r:id="rId4"/>
              </a:rPr>
              <a:t>905 268 0150</a:t>
            </a:r>
            <a:endParaRPr lang="en-US" sz="1200" dirty="0">
              <a:solidFill>
                <a:srgbClr val="FF6600"/>
              </a:solidFill>
            </a:endParaRPr>
          </a:p>
        </p:txBody>
      </p:sp>
    </p:spTree>
    <p:extLst>
      <p:ext uri="{BB962C8B-B14F-4D97-AF65-F5344CB8AC3E}">
        <p14:creationId xmlns:p14="http://schemas.microsoft.com/office/powerpoint/2010/main" val="35384783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 Estate Tax</a:t>
            </a:r>
            <a:endParaRPr lang="en-US" dirty="0"/>
          </a:p>
        </p:txBody>
      </p:sp>
      <p:sp>
        <p:nvSpPr>
          <p:cNvPr id="3" name="Content Placeholder 2"/>
          <p:cNvSpPr>
            <a:spLocks noGrp="1"/>
          </p:cNvSpPr>
          <p:nvPr>
            <p:ph idx="1"/>
          </p:nvPr>
        </p:nvSpPr>
        <p:spPr>
          <a:xfrm>
            <a:off x="753287" y="2364247"/>
            <a:ext cx="7662864" cy="4539350"/>
          </a:xfrm>
        </p:spPr>
        <p:txBody>
          <a:bodyPr>
            <a:normAutofit/>
          </a:bodyPr>
          <a:lstStyle/>
          <a:p>
            <a:pPr lvl="0">
              <a:buNone/>
            </a:pPr>
            <a:r>
              <a:rPr lang="en-US" sz="2400" i="1" dirty="0"/>
              <a:t>Estate tax in more detail</a:t>
            </a:r>
          </a:p>
          <a:p>
            <a:pPr lvl="0"/>
            <a:r>
              <a:rPr lang="en-US" sz="2400" dirty="0" smtClean="0"/>
              <a:t>Canada imposes </a:t>
            </a:r>
            <a:r>
              <a:rPr lang="en-US" sz="2400" dirty="0"/>
              <a:t>tax on the accrued gain of a deceased taxpayer at </a:t>
            </a:r>
            <a:r>
              <a:rPr lang="en-US" sz="2400" dirty="0" smtClean="0"/>
              <a:t>time </a:t>
            </a:r>
            <a:r>
              <a:rPr lang="en-US" sz="2400" dirty="0"/>
              <a:t>of death, </a:t>
            </a:r>
            <a:endParaRPr lang="en-US" sz="2400" dirty="0" smtClean="0"/>
          </a:p>
          <a:p>
            <a:pPr lvl="0"/>
            <a:r>
              <a:rPr lang="en-US" sz="2400" dirty="0" smtClean="0"/>
              <a:t>U.S</a:t>
            </a:r>
            <a:r>
              <a:rPr lang="en-US" sz="2400" dirty="0"/>
              <a:t>. imposes tax </a:t>
            </a:r>
            <a:r>
              <a:rPr lang="en-US" sz="2400" dirty="0" smtClean="0"/>
              <a:t>on </a:t>
            </a:r>
            <a:r>
              <a:rPr lang="en-US" sz="2400" dirty="0"/>
              <a:t>net asset of the taxpayer at the time of death</a:t>
            </a:r>
          </a:p>
          <a:p>
            <a:pPr lvl="0"/>
            <a:r>
              <a:rPr lang="en-US" sz="2400" dirty="0"/>
              <a:t>For Canadians that are not US residents, estate tax applies on the value of their U.S. assets if the FMV of their worldwide assets exceed $5.34Million (2014)</a:t>
            </a:r>
          </a:p>
        </p:txBody>
      </p:sp>
      <p:pic>
        <p:nvPicPr>
          <p:cNvPr id="7" name="Picture 6" descr="madan-new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89" y="6167350"/>
            <a:ext cx="3025434" cy="1064158"/>
          </a:xfrm>
          <a:prstGeom prst="rect">
            <a:avLst/>
          </a:prstGeom>
        </p:spPr>
      </p:pic>
      <p:sp>
        <p:nvSpPr>
          <p:cNvPr id="8" name="Rectangle 7"/>
          <p:cNvSpPr/>
          <p:nvPr/>
        </p:nvSpPr>
        <p:spPr>
          <a:xfrm>
            <a:off x="2262188" y="6358548"/>
            <a:ext cx="4572000" cy="461665"/>
          </a:xfrm>
          <a:prstGeom prst="rect">
            <a:avLst/>
          </a:prstGeom>
        </p:spPr>
        <p:txBody>
          <a:bodyPr>
            <a:spAutoFit/>
          </a:bodyPr>
          <a:lstStyle/>
          <a:p>
            <a:pPr algn="ctr"/>
            <a:r>
              <a:rPr lang="en-US" sz="1200" dirty="0">
                <a:solidFill>
                  <a:srgbClr val="FF6600"/>
                </a:solidFill>
                <a:hlinkClick r:id="rId3"/>
              </a:rPr>
              <a:t>WWW.MADANCA.COM </a:t>
            </a:r>
          </a:p>
          <a:p>
            <a:pPr algn="ctr"/>
            <a:r>
              <a:rPr lang="en-US" sz="1200" dirty="0">
                <a:solidFill>
                  <a:srgbClr val="FF6600"/>
                </a:solidFill>
                <a:hlinkClick r:id="rId3"/>
              </a:rPr>
              <a:t>905 268 0150</a:t>
            </a:r>
            <a:endParaRPr lang="en-US" sz="1200" dirty="0">
              <a:solidFill>
                <a:srgbClr val="FF6600"/>
              </a:solidFill>
            </a:endParaRPr>
          </a:p>
        </p:txBody>
      </p:sp>
    </p:spTree>
    <p:extLst>
      <p:ext uri="{BB962C8B-B14F-4D97-AF65-F5344CB8AC3E}">
        <p14:creationId xmlns:p14="http://schemas.microsoft.com/office/powerpoint/2010/main" val="18450978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Estate Tax</a:t>
            </a:r>
            <a:endParaRPr lang="en-US" dirty="0"/>
          </a:p>
        </p:txBody>
      </p:sp>
      <p:sp>
        <p:nvSpPr>
          <p:cNvPr id="3" name="Content Placeholder 2"/>
          <p:cNvSpPr>
            <a:spLocks noGrp="1"/>
          </p:cNvSpPr>
          <p:nvPr>
            <p:ph idx="1"/>
          </p:nvPr>
        </p:nvSpPr>
        <p:spPr/>
        <p:txBody>
          <a:bodyPr/>
          <a:lstStyle/>
          <a:p>
            <a:pPr marL="0" lvl="0" indent="0">
              <a:buNone/>
            </a:pPr>
            <a:r>
              <a:rPr lang="en-US" b="1" dirty="0" smtClean="0"/>
              <a:t>Estate </a:t>
            </a:r>
            <a:r>
              <a:rPr lang="en-US" b="1" dirty="0"/>
              <a:t>tax – Unified </a:t>
            </a:r>
            <a:r>
              <a:rPr lang="en-US" b="1" dirty="0" smtClean="0"/>
              <a:t>credit</a:t>
            </a:r>
          </a:p>
          <a:p>
            <a:r>
              <a:rPr lang="en-US" dirty="0"/>
              <a:t>The U.S. allows Canadian taxpayer to reduce their U.S. estate tax liability by the following </a:t>
            </a:r>
            <a:r>
              <a:rPr lang="en-US" dirty="0" smtClean="0"/>
              <a:t>amount:</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167525607"/>
              </p:ext>
            </p:extLst>
          </p:nvPr>
        </p:nvGraphicFramePr>
        <p:xfrm>
          <a:off x="1595120" y="4460240"/>
          <a:ext cx="6096000" cy="1005840"/>
        </p:xfrm>
        <a:graphic>
          <a:graphicData uri="http://schemas.openxmlformats.org/drawingml/2006/table">
            <a:tbl>
              <a:tblPr firstRow="1" bandRow="1">
                <a:tableStyleId>{B301B821-A1FF-4177-AEE7-76D212191A09}</a:tableStyleId>
              </a:tblPr>
              <a:tblGrid>
                <a:gridCol w="1666240"/>
                <a:gridCol w="4429760"/>
              </a:tblGrid>
              <a:tr h="264160">
                <a:tc>
                  <a:txBody>
                    <a:bodyPr/>
                    <a:lstStyle/>
                    <a:p>
                      <a:r>
                        <a:rPr lang="en-US" dirty="0" smtClean="0"/>
                        <a:t>$2,081,800</a:t>
                      </a:r>
                      <a:r>
                        <a:rPr lang="en-US" baseline="0" dirty="0" smtClean="0"/>
                        <a:t>    x                       </a:t>
                      </a:r>
                      <a:endParaRPr lang="en-US" dirty="0"/>
                    </a:p>
                  </a:txBody>
                  <a:tcPr/>
                </a:tc>
                <a:tc>
                  <a:txBody>
                    <a:bodyPr/>
                    <a:lstStyle/>
                    <a:p>
                      <a:r>
                        <a:rPr lang="en-US" dirty="0" smtClean="0"/>
                        <a:t>FMV of U.S</a:t>
                      </a:r>
                      <a:r>
                        <a:rPr lang="en-US" baseline="0" dirty="0" smtClean="0"/>
                        <a:t> Asset</a:t>
                      </a:r>
                      <a:endParaRPr lang="en-US" dirty="0"/>
                    </a:p>
                  </a:txBody>
                  <a:tcPr/>
                </a:tc>
              </a:tr>
              <a:tr h="492760">
                <a:tc>
                  <a:txBody>
                    <a:bodyPr/>
                    <a:lstStyle/>
                    <a:p>
                      <a:endParaRPr lang="en-US"/>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FMV of Worldwide Asset</a:t>
                      </a:r>
                    </a:p>
                    <a:p>
                      <a:endParaRPr lang="en-US" dirty="0"/>
                    </a:p>
                  </a:txBody>
                  <a:tcPr/>
                </a:tc>
              </a:tr>
            </a:tbl>
          </a:graphicData>
        </a:graphic>
      </p:graphicFrame>
      <p:pic>
        <p:nvPicPr>
          <p:cNvPr id="8" name="Picture 7" descr="madan-new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89" y="6167350"/>
            <a:ext cx="3025434" cy="1064158"/>
          </a:xfrm>
          <a:prstGeom prst="rect">
            <a:avLst/>
          </a:prstGeom>
        </p:spPr>
      </p:pic>
      <p:sp>
        <p:nvSpPr>
          <p:cNvPr id="9" name="Rectangle 8"/>
          <p:cNvSpPr/>
          <p:nvPr/>
        </p:nvSpPr>
        <p:spPr>
          <a:xfrm>
            <a:off x="2262188" y="6358548"/>
            <a:ext cx="4572000" cy="461665"/>
          </a:xfrm>
          <a:prstGeom prst="rect">
            <a:avLst/>
          </a:prstGeom>
        </p:spPr>
        <p:txBody>
          <a:bodyPr>
            <a:spAutoFit/>
          </a:bodyPr>
          <a:lstStyle/>
          <a:p>
            <a:pPr algn="ctr"/>
            <a:r>
              <a:rPr lang="en-US" sz="1200" dirty="0">
                <a:solidFill>
                  <a:srgbClr val="FF6600"/>
                </a:solidFill>
                <a:hlinkClick r:id="rId3"/>
              </a:rPr>
              <a:t>WWW.MADANCA.COM </a:t>
            </a:r>
          </a:p>
          <a:p>
            <a:pPr algn="ctr"/>
            <a:r>
              <a:rPr lang="en-US" sz="1200" dirty="0">
                <a:solidFill>
                  <a:srgbClr val="FF6600"/>
                </a:solidFill>
                <a:hlinkClick r:id="rId3"/>
              </a:rPr>
              <a:t>905 268 0150</a:t>
            </a:r>
            <a:endParaRPr lang="en-US" sz="1200" dirty="0">
              <a:solidFill>
                <a:srgbClr val="FF6600"/>
              </a:solidFill>
            </a:endParaRPr>
          </a:p>
        </p:txBody>
      </p:sp>
    </p:spTree>
    <p:extLst>
      <p:ext uri="{BB962C8B-B14F-4D97-AF65-F5344CB8AC3E}">
        <p14:creationId xmlns:p14="http://schemas.microsoft.com/office/powerpoint/2010/main" val="23004579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Double Tax Problem</a:t>
            </a:r>
            <a:endParaRPr lang="en-US" dirty="0"/>
          </a:p>
        </p:txBody>
      </p:sp>
      <p:sp>
        <p:nvSpPr>
          <p:cNvPr id="3" name="Content Placeholder 2"/>
          <p:cNvSpPr>
            <a:spLocks noGrp="1"/>
          </p:cNvSpPr>
          <p:nvPr>
            <p:ph idx="1"/>
          </p:nvPr>
        </p:nvSpPr>
        <p:spPr/>
        <p:txBody>
          <a:bodyPr/>
          <a:lstStyle/>
          <a:p>
            <a:r>
              <a:rPr lang="en-US" dirty="0"/>
              <a:t>S Corporations</a:t>
            </a:r>
          </a:p>
          <a:p>
            <a:r>
              <a:rPr lang="en-US" dirty="0"/>
              <a:t>LLC</a:t>
            </a:r>
          </a:p>
          <a:p>
            <a:r>
              <a:rPr lang="en-US" dirty="0"/>
              <a:t>Flow-through for US</a:t>
            </a:r>
          </a:p>
          <a:p>
            <a:r>
              <a:rPr lang="en-US" dirty="0"/>
              <a:t>Corporation for Canada</a:t>
            </a:r>
          </a:p>
          <a:p>
            <a:pPr marL="0" indent="0">
              <a:buNone/>
            </a:pPr>
            <a:endParaRPr lang="en-US" dirty="0"/>
          </a:p>
        </p:txBody>
      </p:sp>
      <p:pic>
        <p:nvPicPr>
          <p:cNvPr id="7" name="Picture 6" descr="madan-new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89" y="6167350"/>
            <a:ext cx="3025434" cy="1064158"/>
          </a:xfrm>
          <a:prstGeom prst="rect">
            <a:avLst/>
          </a:prstGeom>
        </p:spPr>
      </p:pic>
      <p:sp>
        <p:nvSpPr>
          <p:cNvPr id="8" name="Rectangle 7"/>
          <p:cNvSpPr/>
          <p:nvPr/>
        </p:nvSpPr>
        <p:spPr>
          <a:xfrm>
            <a:off x="2262188" y="6358548"/>
            <a:ext cx="4572000" cy="461665"/>
          </a:xfrm>
          <a:prstGeom prst="rect">
            <a:avLst/>
          </a:prstGeom>
        </p:spPr>
        <p:txBody>
          <a:bodyPr>
            <a:spAutoFit/>
          </a:bodyPr>
          <a:lstStyle/>
          <a:p>
            <a:pPr algn="ctr"/>
            <a:r>
              <a:rPr lang="en-US" sz="1200" dirty="0">
                <a:solidFill>
                  <a:srgbClr val="FF6600"/>
                </a:solidFill>
                <a:hlinkClick r:id="rId3"/>
              </a:rPr>
              <a:t>WWW.MADANCA.COM </a:t>
            </a:r>
          </a:p>
          <a:p>
            <a:pPr algn="ctr"/>
            <a:r>
              <a:rPr lang="en-US" sz="1200" dirty="0">
                <a:solidFill>
                  <a:srgbClr val="FF6600"/>
                </a:solidFill>
                <a:hlinkClick r:id="rId3"/>
              </a:rPr>
              <a:t>905 268 0150</a:t>
            </a:r>
            <a:endParaRPr lang="en-US" sz="1200" dirty="0">
              <a:solidFill>
                <a:srgbClr val="FF6600"/>
              </a:solidFill>
            </a:endParaRPr>
          </a:p>
        </p:txBody>
      </p:sp>
    </p:spTree>
    <p:extLst>
      <p:ext uri="{BB962C8B-B14F-4D97-AF65-F5344CB8AC3E}">
        <p14:creationId xmlns:p14="http://schemas.microsoft.com/office/powerpoint/2010/main" val="8550200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a:t>Tax Issue for Non-Resident Investors</a:t>
            </a:r>
            <a:endParaRPr lang="en-US" dirty="0"/>
          </a:p>
        </p:txBody>
      </p:sp>
      <p:sp>
        <p:nvSpPr>
          <p:cNvPr id="3" name="Content Placeholder 2"/>
          <p:cNvSpPr>
            <a:spLocks noGrp="1"/>
          </p:cNvSpPr>
          <p:nvPr>
            <p:ph idx="1"/>
          </p:nvPr>
        </p:nvSpPr>
        <p:spPr>
          <a:xfrm>
            <a:off x="739775" y="2539875"/>
            <a:ext cx="7662864" cy="3715241"/>
          </a:xfrm>
        </p:spPr>
        <p:txBody>
          <a:bodyPr>
            <a:noAutofit/>
          </a:bodyPr>
          <a:lstStyle/>
          <a:p>
            <a:pPr lvl="0"/>
            <a:r>
              <a:rPr lang="en-US" b="1" dirty="0"/>
              <a:t>Tax Account Number</a:t>
            </a:r>
          </a:p>
          <a:p>
            <a:pPr lvl="1"/>
            <a:r>
              <a:rPr lang="en-US" sz="2200" dirty="0"/>
              <a:t>Mandatory to obtain a tax account number so the CRA can track your tax filings</a:t>
            </a:r>
          </a:p>
          <a:p>
            <a:pPr lvl="0"/>
            <a:r>
              <a:rPr lang="en-US" b="1" dirty="0"/>
              <a:t>Withholding Tax</a:t>
            </a:r>
          </a:p>
          <a:p>
            <a:pPr lvl="1"/>
            <a:r>
              <a:rPr lang="en-US" sz="2200" dirty="0"/>
              <a:t>Withholding tax applies at a rate of 25% on the rents that you collect in Canada</a:t>
            </a:r>
          </a:p>
          <a:p>
            <a:pPr lvl="0"/>
            <a:r>
              <a:rPr lang="en-US" b="1" dirty="0"/>
              <a:t>NR6 Form</a:t>
            </a:r>
          </a:p>
          <a:p>
            <a:pPr lvl="1"/>
            <a:r>
              <a:rPr lang="en-US" sz="2200" dirty="0"/>
              <a:t>This form reduces the withholding </a:t>
            </a:r>
            <a:r>
              <a:rPr lang="en-US" sz="2200" dirty="0" smtClean="0"/>
              <a:t>tax</a:t>
            </a:r>
            <a:endParaRPr lang="en-US" sz="2200" dirty="0"/>
          </a:p>
        </p:txBody>
      </p:sp>
      <p:pic>
        <p:nvPicPr>
          <p:cNvPr id="7" name="Picture 6" descr="madan-new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89" y="6167350"/>
            <a:ext cx="3025434" cy="1064158"/>
          </a:xfrm>
          <a:prstGeom prst="rect">
            <a:avLst/>
          </a:prstGeom>
        </p:spPr>
      </p:pic>
      <p:sp>
        <p:nvSpPr>
          <p:cNvPr id="8" name="Rectangle 7"/>
          <p:cNvSpPr/>
          <p:nvPr/>
        </p:nvSpPr>
        <p:spPr>
          <a:xfrm>
            <a:off x="2262188" y="6358548"/>
            <a:ext cx="4572000" cy="461665"/>
          </a:xfrm>
          <a:prstGeom prst="rect">
            <a:avLst/>
          </a:prstGeom>
        </p:spPr>
        <p:txBody>
          <a:bodyPr>
            <a:spAutoFit/>
          </a:bodyPr>
          <a:lstStyle/>
          <a:p>
            <a:pPr algn="ctr"/>
            <a:r>
              <a:rPr lang="en-US" sz="1200" dirty="0">
                <a:solidFill>
                  <a:srgbClr val="FF6600"/>
                </a:solidFill>
                <a:hlinkClick r:id="rId3"/>
              </a:rPr>
              <a:t>WWW.MADANCA.COM </a:t>
            </a:r>
          </a:p>
          <a:p>
            <a:pPr algn="ctr"/>
            <a:r>
              <a:rPr lang="en-US" sz="1200" dirty="0">
                <a:solidFill>
                  <a:srgbClr val="FF6600"/>
                </a:solidFill>
                <a:hlinkClick r:id="rId3"/>
              </a:rPr>
              <a:t>905 268 0150</a:t>
            </a:r>
            <a:endParaRPr lang="en-US" sz="1200" dirty="0">
              <a:solidFill>
                <a:srgbClr val="FF6600"/>
              </a:solidFill>
            </a:endParaRPr>
          </a:p>
        </p:txBody>
      </p:sp>
    </p:spTree>
    <p:extLst>
      <p:ext uri="{BB962C8B-B14F-4D97-AF65-F5344CB8AC3E}">
        <p14:creationId xmlns:p14="http://schemas.microsoft.com/office/powerpoint/2010/main" val="23551349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Tax Issue for Non-Resident Investors</a:t>
            </a:r>
            <a:endParaRPr lang="en-US" dirty="0"/>
          </a:p>
        </p:txBody>
      </p:sp>
      <p:sp>
        <p:nvSpPr>
          <p:cNvPr id="3" name="Content Placeholder 2"/>
          <p:cNvSpPr>
            <a:spLocks noGrp="1"/>
          </p:cNvSpPr>
          <p:nvPr>
            <p:ph idx="1"/>
          </p:nvPr>
        </p:nvSpPr>
        <p:spPr>
          <a:xfrm>
            <a:off x="739775" y="2499894"/>
            <a:ext cx="7662864" cy="4087906"/>
          </a:xfrm>
        </p:spPr>
        <p:txBody>
          <a:bodyPr>
            <a:normAutofit/>
          </a:bodyPr>
          <a:lstStyle/>
          <a:p>
            <a:pPr lvl="0"/>
            <a:r>
              <a:rPr lang="en-US" b="1" dirty="0"/>
              <a:t>NR4 Slip</a:t>
            </a:r>
          </a:p>
          <a:p>
            <a:pPr lvl="1"/>
            <a:r>
              <a:rPr lang="en-US" sz="2200" dirty="0"/>
              <a:t>This slip reports the gross rents you collected and the total withholding tax you remitted to the CRA</a:t>
            </a:r>
            <a:r>
              <a:rPr lang="en-US" sz="2200" dirty="0" smtClean="0"/>
              <a:t>.</a:t>
            </a:r>
            <a:br>
              <a:rPr lang="en-US" sz="2200" dirty="0" smtClean="0"/>
            </a:br>
            <a:endParaRPr lang="en-US" sz="2200" dirty="0"/>
          </a:p>
          <a:p>
            <a:pPr lvl="1"/>
            <a:r>
              <a:rPr lang="en-US" sz="2200" dirty="0"/>
              <a:t>You have to collect this form no later than March 31</a:t>
            </a:r>
            <a:r>
              <a:rPr lang="en-US" sz="2200" baseline="30000" dirty="0"/>
              <a:t>st</a:t>
            </a:r>
            <a:r>
              <a:rPr lang="en-US" sz="2200" dirty="0"/>
              <a:t> of the following year or you will face a penalty</a:t>
            </a:r>
          </a:p>
          <a:p>
            <a:pPr marL="0" indent="0">
              <a:buNone/>
            </a:pPr>
            <a:endParaRPr lang="en-US" dirty="0"/>
          </a:p>
        </p:txBody>
      </p:sp>
      <p:pic>
        <p:nvPicPr>
          <p:cNvPr id="7" name="Picture 6" descr="madan-new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89" y="6167350"/>
            <a:ext cx="3025434" cy="1064158"/>
          </a:xfrm>
          <a:prstGeom prst="rect">
            <a:avLst/>
          </a:prstGeom>
        </p:spPr>
      </p:pic>
      <p:sp>
        <p:nvSpPr>
          <p:cNvPr id="8" name="Rectangle 7"/>
          <p:cNvSpPr/>
          <p:nvPr/>
        </p:nvSpPr>
        <p:spPr>
          <a:xfrm>
            <a:off x="2262188" y="6358548"/>
            <a:ext cx="4572000" cy="461665"/>
          </a:xfrm>
          <a:prstGeom prst="rect">
            <a:avLst/>
          </a:prstGeom>
        </p:spPr>
        <p:txBody>
          <a:bodyPr>
            <a:spAutoFit/>
          </a:bodyPr>
          <a:lstStyle/>
          <a:p>
            <a:pPr algn="ctr"/>
            <a:r>
              <a:rPr lang="en-US" sz="1200" dirty="0">
                <a:solidFill>
                  <a:srgbClr val="FF6600"/>
                </a:solidFill>
                <a:hlinkClick r:id="rId3"/>
              </a:rPr>
              <a:t>WWW.MADANCA.COM </a:t>
            </a:r>
          </a:p>
          <a:p>
            <a:pPr algn="ctr"/>
            <a:r>
              <a:rPr lang="en-US" sz="1200" dirty="0">
                <a:solidFill>
                  <a:srgbClr val="FF6600"/>
                </a:solidFill>
                <a:hlinkClick r:id="rId3"/>
              </a:rPr>
              <a:t>905 268 0150</a:t>
            </a:r>
            <a:endParaRPr lang="en-US" sz="1200" dirty="0">
              <a:solidFill>
                <a:srgbClr val="FF6600"/>
              </a:solidFill>
            </a:endParaRPr>
          </a:p>
        </p:txBody>
      </p:sp>
    </p:spTree>
    <p:extLst>
      <p:ext uri="{BB962C8B-B14F-4D97-AF65-F5344CB8AC3E}">
        <p14:creationId xmlns:p14="http://schemas.microsoft.com/office/powerpoint/2010/main" val="14405266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Tax Issue for Non-Resident Investors</a:t>
            </a:r>
          </a:p>
        </p:txBody>
      </p:sp>
      <p:sp>
        <p:nvSpPr>
          <p:cNvPr id="3" name="Content Placeholder 2"/>
          <p:cNvSpPr>
            <a:spLocks noGrp="1"/>
          </p:cNvSpPr>
          <p:nvPr>
            <p:ph idx="1"/>
          </p:nvPr>
        </p:nvSpPr>
        <p:spPr/>
        <p:txBody>
          <a:bodyPr/>
          <a:lstStyle/>
          <a:p>
            <a:pPr lvl="0"/>
            <a:r>
              <a:rPr lang="en-US" dirty="0"/>
              <a:t>Annual Tax Returns</a:t>
            </a:r>
          </a:p>
          <a:p>
            <a:pPr lvl="1"/>
            <a:r>
              <a:rPr lang="en-US" sz="2200" dirty="0"/>
              <a:t>Annual tax returns must be filed</a:t>
            </a:r>
          </a:p>
          <a:p>
            <a:pPr lvl="1"/>
            <a:r>
              <a:rPr lang="en-US" sz="2200" dirty="0"/>
              <a:t>Section 216 tax return is due by June 30</a:t>
            </a:r>
            <a:r>
              <a:rPr lang="en-US" sz="2200" baseline="30000" dirty="0"/>
              <a:t>th</a:t>
            </a:r>
            <a:r>
              <a:rPr lang="en-US" sz="2200" dirty="0"/>
              <a:t> of the following year</a:t>
            </a:r>
          </a:p>
          <a:p>
            <a:pPr marL="0" indent="0">
              <a:buNone/>
            </a:pPr>
            <a:endParaRPr lang="en-US" dirty="0"/>
          </a:p>
        </p:txBody>
      </p:sp>
      <p:pic>
        <p:nvPicPr>
          <p:cNvPr id="6" name="Picture 5" descr="madan-new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89" y="6167350"/>
            <a:ext cx="3025434" cy="1064158"/>
          </a:xfrm>
          <a:prstGeom prst="rect">
            <a:avLst/>
          </a:prstGeom>
        </p:spPr>
      </p:pic>
      <p:sp>
        <p:nvSpPr>
          <p:cNvPr id="7" name="Rectangle 6"/>
          <p:cNvSpPr/>
          <p:nvPr/>
        </p:nvSpPr>
        <p:spPr>
          <a:xfrm>
            <a:off x="2262188" y="6358548"/>
            <a:ext cx="4572000" cy="461665"/>
          </a:xfrm>
          <a:prstGeom prst="rect">
            <a:avLst/>
          </a:prstGeom>
        </p:spPr>
        <p:txBody>
          <a:bodyPr>
            <a:spAutoFit/>
          </a:bodyPr>
          <a:lstStyle/>
          <a:p>
            <a:pPr algn="ctr"/>
            <a:r>
              <a:rPr lang="en-US" sz="1200" dirty="0">
                <a:solidFill>
                  <a:srgbClr val="FF6600"/>
                </a:solidFill>
                <a:hlinkClick r:id="rId3"/>
              </a:rPr>
              <a:t>WWW.MADANCA.COM </a:t>
            </a:r>
          </a:p>
          <a:p>
            <a:pPr algn="ctr"/>
            <a:r>
              <a:rPr lang="en-US" sz="1200" dirty="0">
                <a:solidFill>
                  <a:srgbClr val="FF6600"/>
                </a:solidFill>
                <a:hlinkClick r:id="rId3"/>
              </a:rPr>
              <a:t>905 268 0150</a:t>
            </a:r>
            <a:endParaRPr lang="en-US" sz="1200" dirty="0">
              <a:solidFill>
                <a:srgbClr val="FF6600"/>
              </a:solidFill>
            </a:endParaRPr>
          </a:p>
        </p:txBody>
      </p:sp>
    </p:spTree>
    <p:extLst>
      <p:ext uri="{BB962C8B-B14F-4D97-AF65-F5344CB8AC3E}">
        <p14:creationId xmlns:p14="http://schemas.microsoft.com/office/powerpoint/2010/main" val="17378235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Disclaimer </a:t>
            </a:r>
            <a:endParaRPr lang="en-US" dirty="0"/>
          </a:p>
        </p:txBody>
      </p:sp>
      <p:sp>
        <p:nvSpPr>
          <p:cNvPr id="3" name="Content Placeholder 2"/>
          <p:cNvSpPr>
            <a:spLocks noGrp="1"/>
          </p:cNvSpPr>
          <p:nvPr>
            <p:ph idx="1"/>
          </p:nvPr>
        </p:nvSpPr>
        <p:spPr/>
        <p:txBody>
          <a:bodyPr/>
          <a:lstStyle/>
          <a:p>
            <a:r>
              <a:rPr lang="en-US" dirty="0"/>
              <a:t>The information provided in this presentation is intended to provide general information. The information does not take into account your personal situation and is not intended to be used without consultation from accounting and financial professionals</a:t>
            </a:r>
            <a:r>
              <a:rPr lang="en-US" dirty="0" smtClean="0"/>
              <a:t>.</a:t>
            </a:r>
          </a:p>
          <a:p>
            <a:r>
              <a:rPr lang="en-US" dirty="0" smtClean="0"/>
              <a:t> </a:t>
            </a:r>
            <a:r>
              <a:rPr lang="en-US" i="1" dirty="0"/>
              <a:t>Allan Madan and Madan Chartered Accountant will not be held liable for any problems that arise from the usage of the information provided on this presentation.</a:t>
            </a:r>
          </a:p>
          <a:p>
            <a:endParaRPr lang="en-US" dirty="0"/>
          </a:p>
        </p:txBody>
      </p:sp>
      <p:pic>
        <p:nvPicPr>
          <p:cNvPr id="7" name="Picture 6" descr="madan-new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89" y="6167350"/>
            <a:ext cx="3025434" cy="1064158"/>
          </a:xfrm>
          <a:prstGeom prst="rect">
            <a:avLst/>
          </a:prstGeom>
        </p:spPr>
      </p:pic>
      <p:sp>
        <p:nvSpPr>
          <p:cNvPr id="8" name="Rectangle 7"/>
          <p:cNvSpPr/>
          <p:nvPr/>
        </p:nvSpPr>
        <p:spPr>
          <a:xfrm>
            <a:off x="2262188" y="6358548"/>
            <a:ext cx="4572000" cy="461665"/>
          </a:xfrm>
          <a:prstGeom prst="rect">
            <a:avLst/>
          </a:prstGeom>
        </p:spPr>
        <p:txBody>
          <a:bodyPr>
            <a:spAutoFit/>
          </a:bodyPr>
          <a:lstStyle/>
          <a:p>
            <a:pPr algn="ctr"/>
            <a:r>
              <a:rPr lang="en-US" sz="1200" dirty="0">
                <a:solidFill>
                  <a:srgbClr val="FF6600"/>
                </a:solidFill>
                <a:hlinkClick r:id="rId3"/>
              </a:rPr>
              <a:t>WWW.MADANCA.COM </a:t>
            </a:r>
          </a:p>
          <a:p>
            <a:pPr algn="ctr"/>
            <a:r>
              <a:rPr lang="en-US" sz="1200" dirty="0">
                <a:solidFill>
                  <a:srgbClr val="FF6600"/>
                </a:solidFill>
                <a:hlinkClick r:id="rId3"/>
              </a:rPr>
              <a:t>905 268 0150</a:t>
            </a:r>
            <a:endParaRPr lang="en-US" sz="1200" dirty="0">
              <a:solidFill>
                <a:srgbClr val="FF6600"/>
              </a:solidFill>
            </a:endParaRPr>
          </a:p>
        </p:txBody>
      </p:sp>
    </p:spTree>
    <p:extLst>
      <p:ext uri="{BB962C8B-B14F-4D97-AF65-F5344CB8AC3E}">
        <p14:creationId xmlns:p14="http://schemas.microsoft.com/office/powerpoint/2010/main" val="365682696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 Id="rId3" Type="http://schemas.openxmlformats.org/officeDocument/2006/relationships/image" Target="../media/image3.jpeg"/></Relationships>
</file>

<file path=ppt/theme/theme1.xml><?xml version="1.0" encoding="utf-8"?>
<a:theme xmlns:a="http://schemas.openxmlformats.org/drawingml/2006/main" name="Genesis">
  <a:themeElements>
    <a:clrScheme name="Genesis">
      <a:dk1>
        <a:sysClr val="windowText" lastClr="000000"/>
      </a:dk1>
      <a:lt1>
        <a:sysClr val="window" lastClr="FFFFFF"/>
      </a:lt1>
      <a:dk2>
        <a:srgbClr val="465466"/>
      </a:dk2>
      <a:lt2>
        <a:srgbClr val="BBD7F8"/>
      </a:lt2>
      <a:accent1>
        <a:srgbClr val="80B606"/>
      </a:accent1>
      <a:accent2>
        <a:srgbClr val="E29F1D"/>
      </a:accent2>
      <a:accent3>
        <a:srgbClr val="2397E2"/>
      </a:accent3>
      <a:accent4>
        <a:srgbClr val="35ACA2"/>
      </a:accent4>
      <a:accent5>
        <a:srgbClr val="5430BB"/>
      </a:accent5>
      <a:accent6>
        <a:srgbClr val="8D34E0"/>
      </a:accent6>
      <a:hlink>
        <a:srgbClr val="00B0F0"/>
      </a:hlink>
      <a:folHlink>
        <a:srgbClr val="0070C0"/>
      </a:folHlink>
    </a:clrScheme>
    <a:fontScheme name="Genesis">
      <a:majorFont>
        <a:latin typeface="Calisto MT"/>
        <a:ea typeface=""/>
        <a:cs typeface=""/>
        <a:font script="Jpan" typeface="ＭＳ 明朝"/>
        <a:font script="Hans" typeface="宋体"/>
        <a:font script="Hant" typeface="新細明體"/>
      </a:majorFont>
      <a:minorFont>
        <a:latin typeface="Calisto MT"/>
        <a:ea typeface=""/>
        <a:cs typeface=""/>
        <a:font script="Jpan" typeface="ＭＳ 明朝"/>
        <a:font script="Hans" typeface="宋体"/>
        <a:font script="Hant" typeface="新細明體"/>
      </a:minorFont>
    </a:fontScheme>
    <a:fmtScheme name="Genesis">
      <a:fillStyleLst>
        <a:solidFill>
          <a:schemeClr val="phClr"/>
        </a:solidFill>
        <a:gradFill rotWithShape="1">
          <a:gsLst>
            <a:gs pos="0">
              <a:schemeClr val="phClr">
                <a:tint val="100000"/>
                <a:shade val="70000"/>
                <a:satMod val="100000"/>
                <a:greenMod val="110000"/>
              </a:schemeClr>
            </a:gs>
            <a:gs pos="75000">
              <a:schemeClr val="phClr">
                <a:tint val="40000"/>
                <a:satMod val="150000"/>
                <a:redMod val="100000"/>
                <a:blueMod val="100000"/>
              </a:schemeClr>
            </a:gs>
            <a:gs pos="100000">
              <a:schemeClr val="phClr">
                <a:tint val="60000"/>
                <a:satMod val="120000"/>
                <a:redMod val="100000"/>
                <a:blueMod val="100000"/>
              </a:schemeClr>
            </a:gs>
          </a:gsLst>
          <a:path path="circle">
            <a:fillToRect l="25000" t="25000" r="5000" b="5000"/>
          </a:path>
        </a:gradFill>
        <a:gradFill rotWithShape="1">
          <a:gsLst>
            <a:gs pos="0">
              <a:schemeClr val="phClr">
                <a:tint val="50000"/>
                <a:shade val="100000"/>
                <a:alpha val="100000"/>
                <a:satMod val="150000"/>
              </a:schemeClr>
            </a:gs>
            <a:gs pos="40000">
              <a:schemeClr val="phClr">
                <a:tint val="70000"/>
                <a:shade val="100000"/>
                <a:alpha val="100000"/>
                <a:satMod val="150000"/>
              </a:schemeClr>
            </a:gs>
            <a:gs pos="100000">
              <a:schemeClr val="phClr">
                <a:shade val="90000"/>
                <a:satMod val="110000"/>
              </a:schemeClr>
            </a:gs>
          </a:gsLst>
          <a:lin ang="5400000" scaled="0"/>
        </a:grad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outerShdw blurRad="88900" dist="50800" dir="11400000" sx="102000" sy="101000" algn="tl" rotWithShape="0">
              <a:srgbClr val="000000">
                <a:alpha val="35000"/>
              </a:srgbClr>
            </a:outerShdw>
          </a:effectLst>
          <a:scene3d>
            <a:camera prst="perspectiveFront" fov="4800000"/>
            <a:lightRig rig="morning" dir="tl"/>
          </a:scene3d>
          <a:sp3d prstMaterial="softmetal">
            <a:bevelT w="0" h="0"/>
          </a:sp3d>
        </a:effectStyle>
        <a:effectStyle>
          <a:effectLst>
            <a:innerShdw blurRad="50800" dist="25400" dir="13500000">
              <a:srgbClr val="000000">
                <a:alpha val="75000"/>
              </a:srgbClr>
            </a:innerShdw>
            <a:reflection blurRad="101600" stA="40000" endPos="50000" dist="63500" dir="5400000" fadeDir="7200000" sy="-100000" kx="300000" rotWithShape="0"/>
          </a:effectLst>
          <a:scene3d>
            <a:camera prst="orthographicFront">
              <a:rot lat="0" lon="0" rev="0"/>
            </a:camera>
            <a:lightRig rig="chilly" dir="tr">
              <a:rot lat="0" lon="0" rev="1200000"/>
            </a:lightRig>
          </a:scene3d>
          <a:sp3d prstMaterial="plastic">
            <a:bevelT w="0" h="0"/>
          </a:sp3d>
        </a:effectStyle>
      </a:effectStyleLst>
      <a:bgFillStyleLst>
        <a:blipFill rotWithShape="1">
          <a:blip xmlns:r="http://schemas.openxmlformats.org/officeDocument/2006/relationships" r:embed="rId1"/>
          <a:stretch/>
        </a:blipFill>
        <a:blipFill rotWithShape="1">
          <a:blip xmlns:r="http://schemas.openxmlformats.org/officeDocument/2006/relationships" r:embed="rId2"/>
          <a:stretch/>
        </a:blipFill>
        <a:blipFill rotWithShape="1">
          <a:blip xmlns:r="http://schemas.openxmlformats.org/officeDocument/2006/relationships" r:embed="rId3"/>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Angles.thmx</Template>
  <TotalTime>1959</TotalTime>
  <Words>1637</Words>
  <Application>Microsoft Macintosh PowerPoint</Application>
  <PresentationFormat>On-screen Show (4:3)</PresentationFormat>
  <Paragraphs>258</Paragraphs>
  <Slides>40</Slides>
  <Notes>1</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Genesis</vt:lpstr>
      <vt:lpstr>Tax Tips for Real Estate Investors</vt:lpstr>
      <vt:lpstr>Capital Gains Tax</vt:lpstr>
      <vt:lpstr>Profit on Sale of Real Estate Investments </vt:lpstr>
      <vt:lpstr>Improvements</vt:lpstr>
      <vt:lpstr>Capital Cost Allowance</vt:lpstr>
      <vt:lpstr>Sole Proprietor Taxes</vt:lpstr>
      <vt:lpstr>Income Splitting with Partner</vt:lpstr>
      <vt:lpstr>Taxes for Corporations on  Real Estate Canada</vt:lpstr>
      <vt:lpstr>Taxes for Corporations on  Real Estate Canada</vt:lpstr>
      <vt:lpstr>Tax Write offs</vt:lpstr>
      <vt:lpstr>Change in Use of Property</vt:lpstr>
      <vt:lpstr>Rent out a Part of your Home</vt:lpstr>
      <vt:lpstr>PowerPoint Presentation</vt:lpstr>
      <vt:lpstr>Benefits of the 3 Tier Structure for Real Estate Investor</vt:lpstr>
      <vt:lpstr>Three Tier Structure</vt:lpstr>
      <vt:lpstr>A Management Corporation</vt:lpstr>
      <vt:lpstr>Real Estate Company </vt:lpstr>
      <vt:lpstr>Holding Corporation</vt:lpstr>
      <vt:lpstr>3 Major Benefits </vt:lpstr>
      <vt:lpstr>Final Tip</vt:lpstr>
      <vt:lpstr>Canadians Selling a US Property</vt:lpstr>
      <vt:lpstr>Withholding Tax</vt:lpstr>
      <vt:lpstr>File your US tax Return</vt:lpstr>
      <vt:lpstr>Long Term Capital Gains</vt:lpstr>
      <vt:lpstr>Canadian Income Tax</vt:lpstr>
      <vt:lpstr>Capital Gains</vt:lpstr>
      <vt:lpstr>Reduce your Canadian Income Tax</vt:lpstr>
      <vt:lpstr>Rent your US property</vt:lpstr>
      <vt:lpstr>Avoid Withholding Tax</vt:lpstr>
      <vt:lpstr>Canadians Buying US Real Estate</vt:lpstr>
      <vt:lpstr>Direct Ownership of the Property by an Individual</vt:lpstr>
      <vt:lpstr>Ownership through a Canadian Corporation </vt:lpstr>
      <vt:lpstr>PowerPoint Presentation</vt:lpstr>
      <vt:lpstr>Real Estate Tax</vt:lpstr>
      <vt:lpstr>Estate Tax</vt:lpstr>
      <vt:lpstr>Double Tax Problem</vt:lpstr>
      <vt:lpstr>Tax Issue for Non-Resident Investors</vt:lpstr>
      <vt:lpstr>Tax Issue for Non-Resident Investors</vt:lpstr>
      <vt:lpstr>Tax Issue for Non-Resident Investors</vt:lpstr>
      <vt:lpstr>Disclaimer </vt:lpstr>
    </vt:vector>
  </TitlesOfParts>
  <Company>Madan Chartered Accountant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Tax Tips for Real Estate Investors</dc:title>
  <dc:creator>Allan Madan</dc:creator>
  <cp:lastModifiedBy>Huda Khan</cp:lastModifiedBy>
  <cp:revision>35</cp:revision>
  <dcterms:created xsi:type="dcterms:W3CDTF">2016-03-03T18:00:05Z</dcterms:created>
  <dcterms:modified xsi:type="dcterms:W3CDTF">2016-03-05T22:57:35Z</dcterms:modified>
</cp:coreProperties>
</file>